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79" r:id="rId2"/>
    <p:sldId id="370" r:id="rId3"/>
    <p:sldId id="376" r:id="rId4"/>
    <p:sldId id="388" r:id="rId5"/>
    <p:sldId id="372" r:id="rId6"/>
    <p:sldId id="390" r:id="rId7"/>
    <p:sldId id="406" r:id="rId8"/>
    <p:sldId id="407" r:id="rId9"/>
    <p:sldId id="408" r:id="rId10"/>
    <p:sldId id="409" r:id="rId11"/>
    <p:sldId id="413" r:id="rId12"/>
    <p:sldId id="414" r:id="rId13"/>
    <p:sldId id="411" r:id="rId14"/>
    <p:sldId id="412" r:id="rId15"/>
    <p:sldId id="405" r:id="rId16"/>
    <p:sldId id="314" r:id="rId17"/>
  </p:sldIdLst>
  <p:sldSz cx="9144000" cy="5143500" type="screen16x9"/>
  <p:notesSz cx="6997700" cy="9271000"/>
  <p:defaultTextStyle>
    <a:defPPr>
      <a:defRPr lang="zh-CN"/>
    </a:defPPr>
    <a:lvl1pPr algn="l" rtl="0" eaLnBrk="0" fontAlgn="base" hangingPunct="0">
      <a:spcBef>
        <a:spcPct val="0"/>
      </a:spcBef>
      <a:spcAft>
        <a:spcPct val="0"/>
      </a:spcAft>
      <a:buFont typeface="Arial" pitchFamily="34" charset="0"/>
      <a:defRPr sz="2800"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buFont typeface="Arial" pitchFamily="34" charset="0"/>
      <a:defRPr sz="2800"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buFont typeface="Arial" pitchFamily="34" charset="0"/>
      <a:defRPr sz="2800"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sz="2800"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sz="2800" kern="1200">
        <a:solidFill>
          <a:schemeClr val="tx1"/>
        </a:solidFill>
        <a:latin typeface="Arial" pitchFamily="34" charset="0"/>
        <a:ea typeface="宋体" pitchFamily="2" charset="-122"/>
        <a:cs typeface="+mn-cs"/>
      </a:defRPr>
    </a:lvl5pPr>
    <a:lvl6pPr marL="2286000" algn="l" defTabSz="914400" rtl="0" eaLnBrk="1" latinLnBrk="0" hangingPunct="1">
      <a:defRPr sz="2800" kern="1200">
        <a:solidFill>
          <a:schemeClr val="tx1"/>
        </a:solidFill>
        <a:latin typeface="Arial" pitchFamily="34" charset="0"/>
        <a:ea typeface="宋体" pitchFamily="2" charset="-122"/>
        <a:cs typeface="+mn-cs"/>
      </a:defRPr>
    </a:lvl6pPr>
    <a:lvl7pPr marL="2743200" algn="l" defTabSz="914400" rtl="0" eaLnBrk="1" latinLnBrk="0" hangingPunct="1">
      <a:defRPr sz="2800" kern="1200">
        <a:solidFill>
          <a:schemeClr val="tx1"/>
        </a:solidFill>
        <a:latin typeface="Arial" pitchFamily="34" charset="0"/>
        <a:ea typeface="宋体" pitchFamily="2" charset="-122"/>
        <a:cs typeface="+mn-cs"/>
      </a:defRPr>
    </a:lvl7pPr>
    <a:lvl8pPr marL="3200400" algn="l" defTabSz="914400" rtl="0" eaLnBrk="1" latinLnBrk="0" hangingPunct="1">
      <a:defRPr sz="2800" kern="1200">
        <a:solidFill>
          <a:schemeClr val="tx1"/>
        </a:solidFill>
        <a:latin typeface="Arial" pitchFamily="34" charset="0"/>
        <a:ea typeface="宋体" pitchFamily="2" charset="-122"/>
        <a:cs typeface="+mn-cs"/>
      </a:defRPr>
    </a:lvl8pPr>
    <a:lvl9pPr marL="3657600" algn="l" defTabSz="914400" rtl="0" eaLnBrk="1" latinLnBrk="0" hangingPunct="1">
      <a:defRPr sz="2800"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clrMru>
    <a:srgbClr val="B2B2B2"/>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3" d="100"/>
          <a:sy n="133" d="100"/>
        </p:scale>
        <p:origin x="-258" y="-90"/>
      </p:cViewPr>
      <p:guideLst>
        <p:guide orient="horz" pos="1620"/>
        <p:guide pos="2880"/>
      </p:guideLst>
    </p:cSldViewPr>
  </p:slideViewPr>
  <p:notesTextViewPr>
    <p:cViewPr>
      <p:scale>
        <a:sx n="100" d="100"/>
        <a:sy n="100" d="100"/>
      </p:scale>
      <p:origin x="0" y="0"/>
    </p:cViewPr>
  </p:notesTextViewPr>
  <p:gridSpacing cx="78027213" cy="7802721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idx="4294967295"/>
          </p:nvPr>
        </p:nvSpPr>
        <p:spPr bwMode="auto">
          <a:xfrm>
            <a:off x="0" y="0"/>
            <a:ext cx="3032125" cy="463550"/>
          </a:xfrm>
          <a:prstGeom prst="rect">
            <a:avLst/>
          </a:prstGeom>
          <a:noFill/>
          <a:ln w="9525">
            <a:noFill/>
            <a:bevel/>
            <a:headEnd/>
            <a:tailEnd/>
          </a:ln>
        </p:spPr>
        <p:txBody>
          <a:bodyPr vert="horz" wrap="square" lIns="92958" tIns="46479" rIns="92958" bIns="46479" numCol="1" anchor="t" anchorCtr="0" compatLnSpc="1">
            <a:prstTxWarp prst="textNoShape">
              <a:avLst/>
            </a:prstTxWarp>
          </a:bodyPr>
          <a:lstStyle>
            <a:lvl1pPr>
              <a:buFont typeface="Arial" pitchFamily="34" charset="0"/>
              <a:buNone/>
              <a:defRPr sz="1200">
                <a:latin typeface="Arial" pitchFamily="34" charset="0"/>
              </a:defRPr>
            </a:lvl1pPr>
          </a:lstStyle>
          <a:p>
            <a:pPr>
              <a:defRPr/>
            </a:pPr>
            <a:endParaRPr lang="zh-CN" altLang="en-US"/>
          </a:p>
        </p:txBody>
      </p:sp>
      <p:sp>
        <p:nvSpPr>
          <p:cNvPr id="2051" name="Rectangle 3"/>
          <p:cNvSpPr>
            <a:spLocks noGrp="1" noChangeArrowheads="1"/>
          </p:cNvSpPr>
          <p:nvPr>
            <p:ph type="dt" idx="1"/>
          </p:nvPr>
        </p:nvSpPr>
        <p:spPr bwMode="auto">
          <a:xfrm>
            <a:off x="3963988" y="0"/>
            <a:ext cx="3032125" cy="463550"/>
          </a:xfrm>
          <a:prstGeom prst="rect">
            <a:avLst/>
          </a:prstGeom>
          <a:noFill/>
          <a:ln w="9525">
            <a:noFill/>
            <a:bevel/>
            <a:headEnd/>
            <a:tailEnd/>
          </a:ln>
        </p:spPr>
        <p:txBody>
          <a:bodyPr vert="horz" wrap="square" lIns="92958" tIns="46479" rIns="92958" bIns="46479" numCol="1" anchor="t" anchorCtr="0" compatLnSpc="1">
            <a:prstTxWarp prst="textNoShape">
              <a:avLst/>
            </a:prstTxWarp>
          </a:bodyPr>
          <a:lstStyle>
            <a:lvl1pPr algn="r">
              <a:buFont typeface="Arial" pitchFamily="34" charset="0"/>
              <a:buNone/>
              <a:defRPr sz="1200">
                <a:latin typeface="Arial" pitchFamily="34" charset="0"/>
              </a:defRPr>
            </a:lvl1pPr>
          </a:lstStyle>
          <a:p>
            <a:pPr>
              <a:defRPr/>
            </a:pPr>
            <a:endParaRPr lang="zh-CN" altLang="en-US"/>
          </a:p>
        </p:txBody>
      </p:sp>
      <p:sp>
        <p:nvSpPr>
          <p:cNvPr id="30724" name="Rectangle 4"/>
          <p:cNvSpPr>
            <a:spLocks noGrp="1" noRot="1" noChangeAspect="1" noChangeArrowheads="1" noTextEdit="1"/>
          </p:cNvSpPr>
          <p:nvPr>
            <p:ph type="sldImg" idx="2"/>
          </p:nvPr>
        </p:nvSpPr>
        <p:spPr bwMode="auto">
          <a:xfrm>
            <a:off x="409575" y="695325"/>
            <a:ext cx="6178550" cy="3476625"/>
          </a:xfrm>
          <a:prstGeom prst="rect">
            <a:avLst/>
          </a:prstGeom>
          <a:noFill/>
          <a:ln w="9525">
            <a:noFill/>
            <a:bevel/>
            <a:headEnd/>
            <a:tailEnd/>
          </a:ln>
        </p:spPr>
      </p:sp>
      <p:sp>
        <p:nvSpPr>
          <p:cNvPr id="2053" name="Rectangle 5"/>
          <p:cNvSpPr>
            <a:spLocks noGrp="1" noRot="1" noChangeAspect="1" noChangeArrowheads="1" noTextEdit="1"/>
          </p:cNvSpPr>
          <p:nvPr/>
        </p:nvSpPr>
        <p:spPr bwMode="auto">
          <a:xfrm>
            <a:off x="700088" y="4403725"/>
            <a:ext cx="5597525" cy="4171950"/>
          </a:xfrm>
          <a:prstGeom prst="rect">
            <a:avLst/>
          </a:prstGeom>
          <a:noFill/>
          <a:ln w="9525">
            <a:noFill/>
            <a:bevel/>
            <a:headEnd/>
            <a:tailEnd/>
          </a:ln>
        </p:spPr>
        <p:txBody>
          <a:bodyPr lIns="92958" tIns="46479" rIns="92958" bIns="46479"/>
          <a:lstStyle/>
          <a:p>
            <a:pPr defTabSz="0">
              <a:spcBef>
                <a:spcPct val="30000"/>
              </a:spcBef>
              <a:buFontTx/>
              <a:buNone/>
              <a:defRPr/>
            </a:pPr>
            <a:r>
              <a:rPr lang="en-US" sz="1200"/>
              <a:t>                                </a:t>
            </a:r>
            <a:endParaRPr lang="zh-CN" altLang="en-US" sz="1200"/>
          </a:p>
          <a:p>
            <a:pPr defTabSz="0">
              <a:spcBef>
                <a:spcPct val="30000"/>
              </a:spcBef>
              <a:buFontTx/>
              <a:buNone/>
              <a:defRPr/>
            </a:pPr>
            <a:r>
              <a:rPr lang="en-US" sz="1200"/>
              <a:t>            </a:t>
            </a:r>
            <a:endParaRPr lang="zh-CN" altLang="en-US" sz="1200"/>
          </a:p>
          <a:p>
            <a:pPr defTabSz="0">
              <a:spcBef>
                <a:spcPct val="30000"/>
              </a:spcBef>
              <a:buFontTx/>
              <a:buNone/>
              <a:defRPr/>
            </a:pPr>
            <a:r>
              <a:rPr lang="en-US" sz="1200"/>
              <a:t>           </a:t>
            </a:r>
            <a:endParaRPr lang="zh-CN" altLang="en-US" sz="1200"/>
          </a:p>
          <a:p>
            <a:pPr defTabSz="0">
              <a:spcBef>
                <a:spcPct val="30000"/>
              </a:spcBef>
              <a:buFontTx/>
              <a:buNone/>
              <a:defRPr/>
            </a:pPr>
            <a:r>
              <a:rPr lang="en-US" sz="1200"/>
              <a:t>            </a:t>
            </a:r>
            <a:endParaRPr lang="zh-CN" altLang="en-US" sz="1200"/>
          </a:p>
          <a:p>
            <a:pPr defTabSz="0">
              <a:spcBef>
                <a:spcPct val="30000"/>
              </a:spcBef>
              <a:buFontTx/>
              <a:buNone/>
              <a:defRPr/>
            </a:pPr>
            <a:r>
              <a:rPr lang="en-US" sz="1200"/>
              <a:t>           </a:t>
            </a:r>
            <a:endParaRPr lang="zh-CN" altLang="en-US" sz="1200"/>
          </a:p>
        </p:txBody>
      </p:sp>
      <p:sp>
        <p:nvSpPr>
          <p:cNvPr id="2054" name="Rectangle 6"/>
          <p:cNvSpPr>
            <a:spLocks noGrp="1" noChangeArrowheads="1"/>
          </p:cNvSpPr>
          <p:nvPr>
            <p:ph type="ftr" sz="quarter" idx="4"/>
          </p:nvPr>
        </p:nvSpPr>
        <p:spPr bwMode="auto">
          <a:xfrm>
            <a:off x="0" y="8805863"/>
            <a:ext cx="3032125" cy="463550"/>
          </a:xfrm>
          <a:prstGeom prst="rect">
            <a:avLst/>
          </a:prstGeom>
          <a:noFill/>
          <a:ln w="9525">
            <a:noFill/>
            <a:bevel/>
            <a:headEnd/>
            <a:tailEnd/>
          </a:ln>
        </p:spPr>
        <p:txBody>
          <a:bodyPr vert="horz" wrap="square" lIns="92958" tIns="46479" rIns="92958" bIns="46479" numCol="1" anchor="b" anchorCtr="0" compatLnSpc="1">
            <a:prstTxWarp prst="textNoShape">
              <a:avLst/>
            </a:prstTxWarp>
          </a:bodyPr>
          <a:lstStyle>
            <a:lvl1pPr>
              <a:buFont typeface="Arial" pitchFamily="34" charset="0"/>
              <a:buNone/>
              <a:defRPr sz="1200">
                <a:latin typeface="Arial" pitchFamily="34" charset="0"/>
              </a:defRPr>
            </a:lvl1pPr>
          </a:lstStyle>
          <a:p>
            <a:pPr>
              <a:defRPr/>
            </a:pPr>
            <a:endParaRPr lang="zh-CN" altLang="en-US"/>
          </a:p>
        </p:txBody>
      </p:sp>
      <p:sp>
        <p:nvSpPr>
          <p:cNvPr id="2055" name="Rectangle 7"/>
          <p:cNvSpPr>
            <a:spLocks noGrp="1" noChangeArrowheads="1"/>
          </p:cNvSpPr>
          <p:nvPr>
            <p:ph type="sldNum" sz="quarter" idx="5"/>
          </p:nvPr>
        </p:nvSpPr>
        <p:spPr bwMode="auto">
          <a:xfrm>
            <a:off x="3963988" y="8805863"/>
            <a:ext cx="3032125" cy="463550"/>
          </a:xfrm>
          <a:prstGeom prst="rect">
            <a:avLst/>
          </a:prstGeom>
          <a:noFill/>
          <a:ln w="9525">
            <a:noFill/>
            <a:bevel/>
            <a:headEnd/>
            <a:tailEnd/>
          </a:ln>
        </p:spPr>
        <p:txBody>
          <a:bodyPr vert="horz" wrap="square" lIns="92958" tIns="46479" rIns="92958" bIns="46479" numCol="1" anchor="b" anchorCtr="0" compatLnSpc="1">
            <a:prstTxWarp prst="textNoShape">
              <a:avLst/>
            </a:prstTxWarp>
          </a:bodyPr>
          <a:lstStyle>
            <a:lvl1pPr algn="r">
              <a:buFont typeface="Arial" pitchFamily="34" charset="0"/>
              <a:buNone/>
              <a:defRPr>
                <a:latin typeface="Arial" pitchFamily="34" charset="0"/>
              </a:defRPr>
            </a:lvl1pPr>
          </a:lstStyle>
          <a:p>
            <a:pPr>
              <a:defRPr/>
            </a:pPr>
            <a:fld id="{153472DE-7BB7-463E-9FBB-27CE4D4FC73C}" type="slidenum">
              <a:rPr lang="zh-CN" altLang="en-US"/>
              <a:pPr>
                <a:defRPr/>
              </a:pPr>
              <a:t>‹#›</a:t>
            </a:fld>
            <a:endParaRPr lang="en-US" sz="1200"/>
          </a:p>
        </p:txBody>
      </p:sp>
    </p:spTree>
  </p:cSld>
  <p:clrMap bg1="lt1" tx1="dk1" bg2="lt2" tx2="dk2" accent1="accent1" accent2="accent2" accent3="accent3" accent4="accent4" accent5="accent5" accent6="accent6" hlink="hlink" folHlink="folHlink"/>
  <p:notesStyle>
    <a:lvl1pPr algn="l" defTabSz="0"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613"/>
            <a:ext cx="7772400" cy="11017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13CFD3B4-66B0-440D-A1AF-4E66FB6A15B5}" type="datetime1">
              <a:rPr lang="en-US"/>
              <a:pPr>
                <a:defRPr/>
              </a:pPr>
              <a:t>9/23/2016</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6E43A42-5ACA-4339-8CEC-52E917E4A1F8}"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E512515A-A385-4D1A-8F43-02B0EC3D6792}" type="datetime1">
              <a:rPr lang="en-US"/>
              <a:pPr>
                <a:defRPr/>
              </a:pPr>
              <a:t>9/23/2016</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93BCDD6-7C4F-4CB3-8218-D78DFB0205C6}"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375"/>
            <a:ext cx="6019800" cy="43878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6FD4CD3-35CA-4759-881D-4E005EC38B62}" type="datetime1">
              <a:rPr lang="en-US"/>
              <a:pPr>
                <a:defRPr/>
              </a:pPr>
              <a:t>9/23/2016</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B1F4F89-3EA0-41FB-98F1-C96CDF36B56D}"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AAE5848E-19C1-4569-A33E-105D82949A9B}" type="datetime1">
              <a:rPr lang="en-US"/>
              <a:pPr>
                <a:defRPr/>
              </a:pPr>
              <a:t>9/23/2016</a:t>
            </a:fld>
            <a:endParaRPr lang="zh-CN" altLang="en-US" sz="1800">
              <a:solidFill>
                <a:schemeClr val="tx1"/>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0BC3D846-53D1-499B-8F12-8811A2615558}"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0CB8D87D-E268-434A-9ED5-B523E360D57E}" type="datetime1">
              <a:rPr lang="en-US"/>
              <a:pPr>
                <a:defRPr/>
              </a:pPr>
              <a:t>9/23/2016</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0D455D7-F1A9-4F86-A57E-C0C9F695801A}"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5"/>
            <a:ext cx="7772400" cy="102235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FABB6B9D-8591-485E-94A3-D7B0FE7D6B2C}" type="datetime1">
              <a:rPr lang="en-US"/>
              <a:pPr>
                <a:defRPr/>
              </a:pPr>
              <a:t>9/23/2016</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B048941-BBFD-4B66-89C5-2734C0C90201}"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835B8CA-A187-4F32-A7FF-83D54A4F2A70}" type="datetime1">
              <a:rPr lang="en-US"/>
              <a:pPr>
                <a:defRPr/>
              </a:pPr>
              <a:t>9/23/2016</a:t>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D97826DC-7EB5-4003-960B-C721A6B66BF2}"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2A0A2AAE-AD72-47E9-BF03-51D14D1FB49C}" type="datetime1">
              <a:rPr lang="en-US"/>
              <a:pPr>
                <a:defRPr/>
              </a:pPr>
              <a:t>9/23/2016</a:t>
            </a:fld>
            <a:endParaRPr lang="zh-CN" altLang="en-US" sz="1800">
              <a:solidFill>
                <a:schemeClr val="tx1"/>
              </a:solidFill>
            </a:endParaRPr>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7601104F-65A5-48C3-80D4-E08C32A78E1D}"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C05FB377-5C74-4C78-9667-24BA6E513B2F}" type="datetime1">
              <a:rPr lang="en-US"/>
              <a:pPr>
                <a:defRPr/>
              </a:pPr>
              <a:t>9/23/2016</a:t>
            </a:fld>
            <a:endParaRPr lang="zh-CN" altLang="en-US" sz="1800">
              <a:solidFill>
                <a:schemeClr val="tx1"/>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D240F81A-3E26-40A1-896C-E861F2388CC6}"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5FEDB882-5C64-4108-8C15-EABEBE8E1AD4}" type="datetime1">
              <a:rPr lang="en-US"/>
              <a:pPr>
                <a:defRPr/>
              </a:pPr>
              <a:t>9/23/2016</a:t>
            </a:fld>
            <a:endParaRPr lang="zh-CN" altLang="en-US" sz="1800">
              <a:solidFill>
                <a:schemeClr val="tx1"/>
              </a:solidFill>
            </a:endParaRPr>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E0CF1065-3EE9-4425-87EB-C2DA531E5906}"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67AD56BF-B069-4C2E-8A4B-5039D077D38A}" type="datetime1">
              <a:rPr lang="en-US"/>
              <a:pPr>
                <a:defRPr/>
              </a:pPr>
              <a:t>9/23/2016</a:t>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6A0EECB-C59B-4E7A-AE77-CC73113A5B27}"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450"/>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Verdana" pitchFamily="34" charset="0"/>
            </a:endParaRPr>
          </a:p>
        </p:txBody>
      </p:sp>
      <p:sp>
        <p:nvSpPr>
          <p:cNvPr id="4" name="文本占位符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2C37D774-5F24-4957-BBA7-20B3B9C3653C}" type="datetime1">
              <a:rPr lang="en-US"/>
              <a:pPr>
                <a:defRPr/>
              </a:pPr>
              <a:t>9/23/2016</a:t>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F14846C8-AB1A-4EA9-AC7A-4A22D90F6946}" type="slidenum">
              <a:rPr lang="zh-CN" altLang="en-US"/>
              <a:pPr>
                <a:defRPr/>
              </a:pPr>
              <a:t>‹#›</a:t>
            </a:fld>
            <a:endParaRPr lang="zh-CN" altLang="en-US" sz="1800">
              <a:solidFill>
                <a:schemeClr val="tx1"/>
              </a:solidFill>
            </a:endParaRPr>
          </a:p>
        </p:txBody>
      </p:sp>
    </p:spTree>
  </p:cSld>
  <p:clrMapOvr>
    <a:masterClrMapping/>
  </p:clrMapOvr>
  <p:transition spd="slow">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sym typeface="Verdana" pitchFamily="34" charset="0"/>
              </a:rPr>
              <a:t>单击此处编辑母版标题样式</a:t>
            </a:r>
          </a:p>
        </p:txBody>
      </p:sp>
      <p:sp>
        <p:nvSpPr>
          <p:cNvPr id="1027" name="文本占位符 2"/>
          <p:cNvSpPr>
            <a:spLocks noGrp="1" noChangeArrowheads="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sym typeface="Verdana" pitchFamily="34" charset="0"/>
              </a:rPr>
              <a:t>单击此处编辑母版文本样式</a:t>
            </a:r>
          </a:p>
          <a:p>
            <a:pPr lvl="1"/>
            <a:r>
              <a:rPr lang="zh-CN" altLang="en-US" smtClean="0">
                <a:sym typeface="Verdana" pitchFamily="34" charset="0"/>
              </a:rPr>
              <a:t>第二级</a:t>
            </a:r>
          </a:p>
          <a:p>
            <a:pPr lvl="2"/>
            <a:r>
              <a:rPr lang="zh-CN" altLang="en-US" smtClean="0">
                <a:sym typeface="Verdana" pitchFamily="34" charset="0"/>
              </a:rPr>
              <a:t>第三级</a:t>
            </a:r>
          </a:p>
          <a:p>
            <a:pPr lvl="3"/>
            <a:r>
              <a:rPr lang="zh-CN" altLang="en-US" smtClean="0">
                <a:sym typeface="Verdana" pitchFamily="34" charset="0"/>
              </a:rPr>
              <a:t>第四级</a:t>
            </a:r>
          </a:p>
          <a:p>
            <a:pPr lvl="4"/>
            <a:r>
              <a:rPr lang="zh-CN" altLang="en-US" smtClean="0">
                <a:sym typeface="Verdana" pitchFamily="34" charset="0"/>
              </a:rPr>
              <a:t>第五级</a:t>
            </a:r>
          </a:p>
        </p:txBody>
      </p:sp>
      <p:sp>
        <p:nvSpPr>
          <p:cNvPr id="1028" name="日期占位符 3"/>
          <p:cNvSpPr>
            <a:spLocks noGrp="1" noChangeArrowheads="1"/>
          </p:cNvSpPr>
          <p:nvPr>
            <p:ph type="dt" sz="half" idx="2"/>
          </p:nvPr>
        </p:nvSpPr>
        <p:spPr bwMode="auto">
          <a:xfrm>
            <a:off x="457200" y="4767263"/>
            <a:ext cx="2133600" cy="274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spcBef>
                <a:spcPct val="20000"/>
              </a:spcBef>
              <a:buClr>
                <a:srgbClr val="D51203"/>
              </a:buClr>
              <a:buSzPct val="80000"/>
              <a:buFont typeface="Wingdings" pitchFamily="2" charset="2"/>
              <a:buChar char="n"/>
              <a:defRPr sz="1200">
                <a:solidFill>
                  <a:srgbClr val="898989"/>
                </a:solidFill>
                <a:latin typeface="Arial" pitchFamily="34" charset="0"/>
              </a:defRPr>
            </a:lvl1pPr>
          </a:lstStyle>
          <a:p>
            <a:pPr>
              <a:defRPr/>
            </a:pPr>
            <a:fld id="{56502D29-4E2C-4C0B-A4A4-1A3EAF83B93C}" type="datetime1">
              <a:rPr lang="en-US"/>
              <a:pPr>
                <a:defRPr/>
              </a:pPr>
              <a:t>9/23/2016</a:t>
            </a:fld>
            <a:endParaRPr lang="zh-CN" altLang="en-US" sz="1800"/>
          </a:p>
        </p:txBody>
      </p:sp>
      <p:sp>
        <p:nvSpPr>
          <p:cNvPr id="1029" name="页脚占位符 4"/>
          <p:cNvSpPr>
            <a:spLocks noGrp="1" noChangeArrowheads="1"/>
          </p:cNvSpPr>
          <p:nvPr>
            <p:ph type="ftr" sz="quarter" idx="3"/>
          </p:nvPr>
        </p:nvSpPr>
        <p:spPr bwMode="auto">
          <a:xfrm>
            <a:off x="3124200" y="4767263"/>
            <a:ext cx="2895600" cy="274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spcBef>
                <a:spcPct val="20000"/>
              </a:spcBef>
              <a:buClr>
                <a:srgbClr val="D51203"/>
              </a:buClr>
              <a:buSzPct val="80000"/>
              <a:buFont typeface="Wingdings" pitchFamily="2" charset="2"/>
              <a:buChar char="n"/>
              <a:defRPr sz="1200">
                <a:solidFill>
                  <a:srgbClr val="898989"/>
                </a:solidFill>
                <a:latin typeface="Arial" pitchFamily="34" charset="0"/>
              </a:defRPr>
            </a:lvl1pPr>
          </a:lstStyle>
          <a:p>
            <a:pPr>
              <a:defRPr/>
            </a:pPr>
            <a:endParaRPr lang="zh-CN" altLang="en-US"/>
          </a:p>
        </p:txBody>
      </p:sp>
      <p:sp>
        <p:nvSpPr>
          <p:cNvPr id="1030" name="灯片编号占位符 5"/>
          <p:cNvSpPr>
            <a:spLocks noGrp="1" noChangeArrowheads="1"/>
          </p:cNvSpPr>
          <p:nvPr>
            <p:ph type="sldNum" sz="quarter" idx="4"/>
          </p:nvPr>
        </p:nvSpPr>
        <p:spPr bwMode="auto">
          <a:xfrm>
            <a:off x="6553200" y="4767263"/>
            <a:ext cx="2133600" cy="274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spcBef>
                <a:spcPct val="20000"/>
              </a:spcBef>
              <a:buClr>
                <a:srgbClr val="D51203"/>
              </a:buClr>
              <a:buSzPct val="80000"/>
              <a:buFont typeface="Wingdings" pitchFamily="2" charset="2"/>
              <a:buChar char="n"/>
              <a:defRPr sz="1200">
                <a:solidFill>
                  <a:srgbClr val="898989"/>
                </a:solidFill>
                <a:latin typeface="Arial" pitchFamily="34" charset="0"/>
              </a:defRPr>
            </a:lvl1pPr>
          </a:lstStyle>
          <a:p>
            <a:pPr>
              <a:defRPr/>
            </a:pPr>
            <a:fld id="{4B71E02C-99F7-4253-8507-C2A3AAF61B28}" type="slidenum">
              <a:rPr lang="zh-CN" altLang="en-US"/>
              <a:pPr>
                <a:defRPr/>
              </a:pPr>
              <a:t>‹#›</a:t>
            </a:fld>
            <a:endParaRPr lang="zh-CN" altLang="en-US" sz="1800"/>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 id="2147484020" r:id="rId12"/>
  </p:sldLayoutIdLst>
  <p:transition spd="slow">
    <p:pull dir="lu"/>
  </p:transition>
  <p:hf sldNum="0" hdr="0" ftr="0"/>
  <p:txStyles>
    <p:titleStyle>
      <a:lvl1pPr algn="ctr" rtl="0" eaLnBrk="0" fontAlgn="base" hangingPunct="0">
        <a:spcBef>
          <a:spcPct val="0"/>
        </a:spcBef>
        <a:spcAft>
          <a:spcPct val="0"/>
        </a:spcAft>
        <a:defRPr sz="4400">
          <a:solidFill>
            <a:schemeClr val="tx1"/>
          </a:solidFill>
          <a:latin typeface="+mj-lt"/>
          <a:ea typeface="+mj-ea"/>
          <a:cs typeface="+mj-cs"/>
          <a:sym typeface="Verdana" pitchFamily="34" charset="0"/>
        </a:defRPr>
      </a:lvl1pPr>
      <a:lvl2pPr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2pPr>
      <a:lvl3pPr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3pPr>
      <a:lvl4pPr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4pPr>
      <a:lvl5pPr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5pPr>
      <a:lvl6pPr marL="457200"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6pPr>
      <a:lvl7pPr marL="914400"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7pPr>
      <a:lvl8pPr marL="1371600"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8pPr>
      <a:lvl9pPr marL="1828800" algn="ctr" rtl="0" eaLnBrk="0" fontAlgn="base" hangingPunct="0">
        <a:spcBef>
          <a:spcPct val="0"/>
        </a:spcBef>
        <a:spcAft>
          <a:spcPct val="0"/>
        </a:spcAft>
        <a:defRPr sz="4400">
          <a:solidFill>
            <a:schemeClr val="tx1"/>
          </a:solidFill>
          <a:latin typeface="Verdana" pitchFamily="34" charset="0"/>
          <a:ea typeface="微软雅黑" pitchFamily="34" charset="-122"/>
          <a:sym typeface="Verdana" pitchFamily="34" charset="0"/>
        </a:defRPr>
      </a:lvl9pPr>
    </p:titleStyle>
    <p:bodyStyle>
      <a:lvl1pPr marL="342900" indent="-342900" algn="l" defTabSz="0" rtl="0" eaLnBrk="0" fontAlgn="base" hangingPunct="0">
        <a:spcBef>
          <a:spcPct val="20000"/>
        </a:spcBef>
        <a:spcAft>
          <a:spcPct val="0"/>
        </a:spcAft>
        <a:buFont typeface="Arial" pitchFamily="34" charset="0"/>
        <a:buChar char="•"/>
        <a:defRPr sz="3200">
          <a:solidFill>
            <a:schemeClr val="tx1"/>
          </a:solidFill>
          <a:latin typeface="+mn-lt"/>
          <a:ea typeface="+mn-ea"/>
          <a:cs typeface="+mn-cs"/>
          <a:sym typeface="Verdana" pitchFamily="34" charset="0"/>
        </a:defRPr>
      </a:lvl1pPr>
      <a:lvl2pPr marL="742950" indent="-285750" algn="l" defTabSz="0" rtl="0" eaLnBrk="0" fontAlgn="base" hangingPunct="0">
        <a:spcBef>
          <a:spcPct val="20000"/>
        </a:spcBef>
        <a:spcAft>
          <a:spcPct val="0"/>
        </a:spcAft>
        <a:buFont typeface="Arial" pitchFamily="34" charset="0"/>
        <a:buChar char="–"/>
        <a:defRPr sz="2800">
          <a:solidFill>
            <a:schemeClr val="tx1"/>
          </a:solidFill>
          <a:latin typeface="+mn-lt"/>
          <a:ea typeface="+mn-ea"/>
          <a:sym typeface="Verdana" pitchFamily="34" charset="0"/>
        </a:defRPr>
      </a:lvl2pPr>
      <a:lvl3pPr marL="1143000" indent="-228600" algn="l" defTabSz="0" rtl="0" eaLnBrk="0" fontAlgn="base" hangingPunct="0">
        <a:spcBef>
          <a:spcPct val="20000"/>
        </a:spcBef>
        <a:spcAft>
          <a:spcPct val="0"/>
        </a:spcAft>
        <a:buFont typeface="Arial" pitchFamily="34" charset="0"/>
        <a:buChar char="•"/>
        <a:defRPr sz="2400">
          <a:solidFill>
            <a:schemeClr val="tx1"/>
          </a:solidFill>
          <a:latin typeface="+mn-lt"/>
          <a:ea typeface="+mn-ea"/>
          <a:sym typeface="Verdana" pitchFamily="34" charset="0"/>
        </a:defRPr>
      </a:lvl3pPr>
      <a:lvl4pPr marL="16002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Verdana" pitchFamily="34" charset="0"/>
        </a:defRPr>
      </a:lvl4pPr>
      <a:lvl5pPr marL="20574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Verdana" pitchFamily="34" charset="0"/>
        </a:defRPr>
      </a:lvl5pPr>
      <a:lvl6pPr marL="25146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Verdana" pitchFamily="34" charset="0"/>
        </a:defRPr>
      </a:lvl6pPr>
      <a:lvl7pPr marL="29718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Verdana" pitchFamily="34" charset="0"/>
        </a:defRPr>
      </a:lvl7pPr>
      <a:lvl8pPr marL="34290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Verdana" pitchFamily="34" charset="0"/>
        </a:defRPr>
      </a:lvl8pPr>
      <a:lvl9pPr marL="3886200" indent="-228600" algn="l" defTabSz="0" rtl="0" eaLnBrk="0" fontAlgn="base" hangingPunct="0">
        <a:spcBef>
          <a:spcPct val="20000"/>
        </a:spcBef>
        <a:spcAft>
          <a:spcPct val="0"/>
        </a:spcAft>
        <a:buFont typeface="Arial" pitchFamily="34" charset="0"/>
        <a:buChar char="»"/>
        <a:defRPr sz="2000">
          <a:solidFill>
            <a:schemeClr val="tx1"/>
          </a:solidFill>
          <a:latin typeface="+mn-lt"/>
          <a:ea typeface="+mn-ea"/>
          <a:sym typeface="Verdana"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title_graphic4"/>
          <p:cNvPicPr>
            <a:picLocks noChangeAspect="1" noChangeArrowheads="1"/>
          </p:cNvPicPr>
          <p:nvPr/>
        </p:nvPicPr>
        <p:blipFill>
          <a:blip r:embed="rId2" cstate="print"/>
          <a:srcRect/>
          <a:stretch>
            <a:fillRect/>
          </a:stretch>
        </p:blipFill>
        <p:spPr bwMode="auto">
          <a:xfrm>
            <a:off x="0" y="1200150"/>
            <a:ext cx="9144000" cy="1770063"/>
          </a:xfrm>
          <a:prstGeom prst="rect">
            <a:avLst/>
          </a:prstGeom>
          <a:noFill/>
          <a:ln w="9525">
            <a:noFill/>
            <a:miter lim="800000"/>
            <a:headEnd/>
            <a:tailEnd/>
          </a:ln>
        </p:spPr>
      </p:pic>
      <p:sp>
        <p:nvSpPr>
          <p:cNvPr id="14339" name="Text Box 8"/>
          <p:cNvSpPr>
            <a:spLocks noChangeArrowheads="1"/>
          </p:cNvSpPr>
          <p:nvPr/>
        </p:nvSpPr>
        <p:spPr bwMode="auto">
          <a:xfrm>
            <a:off x="1295400" y="666750"/>
            <a:ext cx="3521075" cy="260350"/>
          </a:xfrm>
          <a:prstGeom prst="rect">
            <a:avLst/>
          </a:prstGeom>
          <a:noFill/>
          <a:ln w="9525">
            <a:noFill/>
            <a:miter lim="800000"/>
            <a:headEnd/>
            <a:tailEnd/>
          </a:ln>
        </p:spPr>
        <p:txBody>
          <a:bodyPr>
            <a:spAutoFit/>
          </a:bodyPr>
          <a:lstStyle/>
          <a:p>
            <a:r>
              <a:rPr lang="en-US" altLang="zh-CN" sz="1100" b="1">
                <a:solidFill>
                  <a:srgbClr val="666666"/>
                </a:solidFill>
                <a:latin typeface="微软雅黑" pitchFamily="34" charset="-122"/>
                <a:ea typeface="微软雅黑" pitchFamily="34" charset="-122"/>
                <a:sym typeface="Arial" pitchFamily="34" charset="0"/>
              </a:rPr>
              <a:t>Guangdong Association of Productivity Science</a:t>
            </a:r>
            <a:endParaRPr lang="zh-CN" altLang="en-US"/>
          </a:p>
        </p:txBody>
      </p:sp>
      <p:sp>
        <p:nvSpPr>
          <p:cNvPr id="14340" name="Text Box 7"/>
          <p:cNvSpPr>
            <a:spLocks noChangeArrowheads="1"/>
          </p:cNvSpPr>
          <p:nvPr/>
        </p:nvSpPr>
        <p:spPr bwMode="auto">
          <a:xfrm>
            <a:off x="1279525" y="361950"/>
            <a:ext cx="3673475" cy="366713"/>
          </a:xfrm>
          <a:prstGeom prst="rect">
            <a:avLst/>
          </a:prstGeom>
          <a:noFill/>
          <a:ln w="9525">
            <a:noFill/>
            <a:miter lim="800000"/>
            <a:headEnd/>
            <a:tailEnd/>
          </a:ln>
        </p:spPr>
        <p:txBody>
          <a:bodyPr>
            <a:spAutoFit/>
          </a:bodyPr>
          <a:lstStyle/>
          <a:p>
            <a:r>
              <a:rPr lang="zh-CN" altLang="en-US" sz="1800" b="1">
                <a:solidFill>
                  <a:srgbClr val="666666"/>
                </a:solidFill>
                <a:latin typeface="微软雅黑" pitchFamily="34" charset="-122"/>
                <a:ea typeface="微软雅黑" pitchFamily="34" charset="-122"/>
                <a:sym typeface="Arial" pitchFamily="34" charset="0"/>
              </a:rPr>
              <a:t>广   东   省   生   产   力   学   会</a:t>
            </a:r>
            <a:endParaRPr lang="zh-CN" altLang="en-US"/>
          </a:p>
        </p:txBody>
      </p:sp>
      <p:pic>
        <p:nvPicPr>
          <p:cNvPr id="14341" name="Picture 6" descr="LOGO"/>
          <p:cNvPicPr>
            <a:picLocks noChangeAspect="1" noChangeArrowheads="1"/>
          </p:cNvPicPr>
          <p:nvPr/>
        </p:nvPicPr>
        <p:blipFill>
          <a:blip r:embed="rId3" cstate="print"/>
          <a:srcRect/>
          <a:stretch>
            <a:fillRect/>
          </a:stretch>
        </p:blipFill>
        <p:spPr bwMode="auto">
          <a:xfrm>
            <a:off x="381000" y="209550"/>
            <a:ext cx="762000" cy="762000"/>
          </a:xfrm>
          <a:prstGeom prst="rect">
            <a:avLst/>
          </a:prstGeom>
          <a:noFill/>
          <a:ln w="9525">
            <a:noFill/>
            <a:miter lim="800000"/>
            <a:headEnd/>
            <a:tailEnd/>
          </a:ln>
        </p:spPr>
      </p:pic>
      <p:sp>
        <p:nvSpPr>
          <p:cNvPr id="3079" name="标题 1"/>
          <p:cNvSpPr>
            <a:spLocks noChangeArrowheads="1"/>
          </p:cNvSpPr>
          <p:nvPr/>
        </p:nvSpPr>
        <p:spPr bwMode="auto">
          <a:xfrm>
            <a:off x="493713" y="3522663"/>
            <a:ext cx="5068887" cy="649287"/>
          </a:xfrm>
          <a:prstGeom prst="rect">
            <a:avLst/>
          </a:prstGeom>
          <a:noFill/>
          <a:ln w="9525">
            <a:noFill/>
            <a:miter lim="800000"/>
            <a:headEnd/>
            <a:tailEnd/>
          </a:ln>
        </p:spPr>
        <p:txBody>
          <a:bodyPr anchor="ctr"/>
          <a:lstStyle/>
          <a:p>
            <a:pPr algn="ctr">
              <a:lnSpc>
                <a:spcPts val="6000"/>
              </a:lnSpc>
              <a:buClr>
                <a:srgbClr val="D51203"/>
              </a:buClr>
              <a:buSzPct val="80000"/>
              <a:buFont typeface="Wingdings" pitchFamily="2" charset="2"/>
              <a:buNone/>
            </a:pPr>
            <a:r>
              <a:rPr lang="zh-CN" altLang="en-US" sz="4000" b="1">
                <a:solidFill>
                  <a:srgbClr val="02509B"/>
                </a:solidFill>
                <a:latin typeface="微软雅黑" pitchFamily="34" charset="-122"/>
                <a:ea typeface="微软雅黑" pitchFamily="34" charset="-122"/>
                <a:sym typeface="微软雅黑" pitchFamily="34" charset="-122"/>
              </a:rPr>
              <a:t>科技政策解读</a:t>
            </a:r>
            <a:endParaRPr lang="zh-CN" altLang="en-US"/>
          </a:p>
        </p:txBody>
      </p:sp>
      <p:sp>
        <p:nvSpPr>
          <p:cNvPr id="7" name="标题 1"/>
          <p:cNvSpPr>
            <a:spLocks noChangeArrowheads="1"/>
          </p:cNvSpPr>
          <p:nvPr/>
        </p:nvSpPr>
        <p:spPr bwMode="auto">
          <a:xfrm>
            <a:off x="4343400" y="4171950"/>
            <a:ext cx="5068888" cy="649288"/>
          </a:xfrm>
          <a:prstGeom prst="rect">
            <a:avLst/>
          </a:prstGeom>
          <a:noFill/>
          <a:ln w="9525">
            <a:noFill/>
            <a:miter lim="800000"/>
            <a:headEnd/>
            <a:tailEnd/>
          </a:ln>
        </p:spPr>
        <p:txBody>
          <a:bodyPr anchor="ctr"/>
          <a:lstStyle/>
          <a:p>
            <a:pPr algn="ctr">
              <a:lnSpc>
                <a:spcPts val="6000"/>
              </a:lnSpc>
              <a:buClr>
                <a:srgbClr val="D51203"/>
              </a:buClr>
              <a:buSzPct val="80000"/>
              <a:buFont typeface="Wingdings" pitchFamily="2" charset="2"/>
              <a:buNone/>
            </a:pPr>
            <a:r>
              <a:rPr lang="zh-CN" altLang="en-US" sz="2400" b="1">
                <a:solidFill>
                  <a:srgbClr val="02509B"/>
                </a:solidFill>
                <a:latin typeface="微软雅黑" pitchFamily="34" charset="-122"/>
                <a:ea typeface="微软雅黑" pitchFamily="34" charset="-122"/>
                <a:sym typeface="微软雅黑" pitchFamily="34" charset="-122"/>
              </a:rPr>
              <a:t>廖思成 </a:t>
            </a:r>
            <a:r>
              <a:rPr lang="en-US" altLang="zh-CN" sz="2400" b="1">
                <a:solidFill>
                  <a:srgbClr val="02509B"/>
                </a:solidFill>
                <a:latin typeface="微软雅黑" pitchFamily="34" charset="-122"/>
                <a:ea typeface="微软雅黑" pitchFamily="34" charset="-122"/>
                <a:sym typeface="微软雅黑" pitchFamily="34" charset="-122"/>
              </a:rPr>
              <a:t>  13822267466</a:t>
            </a:r>
            <a:endParaRPr lang="zh-CN" altLang="en-US" sz="240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079"/>
                                        </p:tgtEl>
                                        <p:attrNameLst>
                                          <p:attrName>style.visibility</p:attrName>
                                        </p:attrNameLst>
                                      </p:cBhvr>
                                      <p:to>
                                        <p:strVal val="visible"/>
                                      </p:to>
                                    </p:set>
                                    <p:anim calcmode="lin" valueType="num">
                                      <p:cBhvr>
                                        <p:cTn id="7" dur="500" fill="hold"/>
                                        <p:tgtEl>
                                          <p:spTgt spid="3079"/>
                                        </p:tgtEl>
                                        <p:attrNameLst>
                                          <p:attrName>ppt_x</p:attrName>
                                        </p:attrNameLst>
                                      </p:cBhvr>
                                      <p:tavLst>
                                        <p:tav tm="0">
                                          <p:val>
                                            <p:strVal val="#ppt_x"/>
                                          </p:val>
                                        </p:tav>
                                        <p:tav tm="100000">
                                          <p:val>
                                            <p:strVal val="#ppt_x"/>
                                          </p:val>
                                        </p:tav>
                                      </p:tavLst>
                                    </p:anim>
                                    <p:anim calcmode="lin" valueType="num">
                                      <p:cBhvr>
                                        <p:cTn id="8" dur="500" fill="hold"/>
                                        <p:tgtEl>
                                          <p:spTgt spid="30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ppt_x</p:attrName>
                                        </p:attrNameLst>
                                      </p:cBhvr>
                                      <p:tavLst>
                                        <p:tav tm="0">
                                          <p:val>
                                            <p:strVal val="#ppt_x"/>
                                          </p:val>
                                        </p:tav>
                                        <p:tav tm="100000">
                                          <p:val>
                                            <p:strVal val="#ppt_x"/>
                                          </p:val>
                                        </p:tav>
                                      </p:tavLst>
                                    </p:anim>
                                    <p:anim calcmode="lin" valueType="num">
                                      <p:cBhvr>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bldLvl="0" autoUpdateAnimBg="0"/>
      <p:bldP spid="7" grpId="0" bldLvl="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3555"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3556"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3557"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3558"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3559"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五、企业疑问四：我们也有在申报，为什么总拿不到？</a:t>
            </a:r>
            <a:endParaRPr lang="en-US" sz="2000" b="1">
              <a:solidFill>
                <a:srgbClr val="E24B00"/>
              </a:solidFill>
              <a:latin typeface="Verdana" pitchFamily="34" charset="0"/>
              <a:ea typeface="微软雅黑" pitchFamily="34" charset="-122"/>
              <a:sym typeface="Verdana" pitchFamily="34" charset="0"/>
            </a:endParaRPr>
          </a:p>
        </p:txBody>
      </p:sp>
      <p:sp>
        <p:nvSpPr>
          <p:cNvPr id="10" name="椭圆 9"/>
          <p:cNvSpPr/>
          <p:nvPr/>
        </p:nvSpPr>
        <p:spPr bwMode="auto">
          <a:xfrm>
            <a:off x="228600" y="3562350"/>
            <a:ext cx="1066800" cy="8382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400" b="1" dirty="0">
                <a:solidFill>
                  <a:schemeClr val="tx1"/>
                </a:solidFill>
                <a:latin typeface="+mj-ea"/>
                <a:ea typeface="+mj-ea"/>
              </a:rPr>
              <a:t>创造客户需求</a:t>
            </a:r>
          </a:p>
        </p:txBody>
      </p:sp>
      <p:sp>
        <p:nvSpPr>
          <p:cNvPr id="11" name="椭圆 10"/>
          <p:cNvSpPr/>
          <p:nvPr/>
        </p:nvSpPr>
        <p:spPr bwMode="auto">
          <a:xfrm>
            <a:off x="1676400" y="3562350"/>
            <a:ext cx="1066800" cy="8382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400" b="1" dirty="0">
                <a:solidFill>
                  <a:schemeClr val="tx1"/>
                </a:solidFill>
                <a:latin typeface="+mj-ea"/>
                <a:ea typeface="+mj-ea"/>
              </a:rPr>
              <a:t>客户</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需求</a:t>
            </a:r>
          </a:p>
        </p:txBody>
      </p:sp>
      <p:sp>
        <p:nvSpPr>
          <p:cNvPr id="12" name="椭圆 11"/>
          <p:cNvSpPr/>
          <p:nvPr/>
        </p:nvSpPr>
        <p:spPr bwMode="auto">
          <a:xfrm>
            <a:off x="3124200" y="3562350"/>
            <a:ext cx="1066800" cy="8382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400" b="1" dirty="0">
                <a:solidFill>
                  <a:schemeClr val="tx1"/>
                </a:solidFill>
                <a:latin typeface="+mj-ea"/>
                <a:ea typeface="+mj-ea"/>
              </a:rPr>
              <a:t>招标</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文件</a:t>
            </a:r>
          </a:p>
        </p:txBody>
      </p:sp>
      <p:sp>
        <p:nvSpPr>
          <p:cNvPr id="13" name="椭圆 12"/>
          <p:cNvSpPr/>
          <p:nvPr/>
        </p:nvSpPr>
        <p:spPr bwMode="auto">
          <a:xfrm>
            <a:off x="4953000" y="3562350"/>
            <a:ext cx="1066800" cy="8382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投标</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文件</a:t>
            </a:r>
          </a:p>
        </p:txBody>
      </p:sp>
      <p:sp>
        <p:nvSpPr>
          <p:cNvPr id="14" name="椭圆 13"/>
          <p:cNvSpPr/>
          <p:nvPr/>
        </p:nvSpPr>
        <p:spPr bwMode="auto">
          <a:xfrm>
            <a:off x="6400800" y="3562350"/>
            <a:ext cx="1066800" cy="8382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企业</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条件</a:t>
            </a:r>
          </a:p>
        </p:txBody>
      </p:sp>
      <p:sp>
        <p:nvSpPr>
          <p:cNvPr id="15" name="椭圆 14"/>
          <p:cNvSpPr/>
          <p:nvPr/>
        </p:nvSpPr>
        <p:spPr bwMode="auto">
          <a:xfrm>
            <a:off x="7848600" y="3562350"/>
            <a:ext cx="1066800" cy="8382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补充企业条件</a:t>
            </a:r>
          </a:p>
        </p:txBody>
      </p:sp>
      <p:sp>
        <p:nvSpPr>
          <p:cNvPr id="17" name="右箭头 16"/>
          <p:cNvSpPr/>
          <p:nvPr/>
        </p:nvSpPr>
        <p:spPr bwMode="auto">
          <a:xfrm>
            <a:off x="1295400" y="386715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18" name="右箭头 17"/>
          <p:cNvSpPr/>
          <p:nvPr/>
        </p:nvSpPr>
        <p:spPr bwMode="auto">
          <a:xfrm>
            <a:off x="2743200" y="386715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19" name="右箭头 18"/>
          <p:cNvSpPr/>
          <p:nvPr/>
        </p:nvSpPr>
        <p:spPr bwMode="auto">
          <a:xfrm rot="10800000">
            <a:off x="6019800" y="3867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20" name="右箭头 19"/>
          <p:cNvSpPr/>
          <p:nvPr/>
        </p:nvSpPr>
        <p:spPr bwMode="auto">
          <a:xfrm rot="10800000">
            <a:off x="7467600" y="3867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21" name="右箭头 20"/>
          <p:cNvSpPr/>
          <p:nvPr/>
        </p:nvSpPr>
        <p:spPr bwMode="auto">
          <a:xfrm rot="10800000">
            <a:off x="4572000" y="3867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22" name="右箭头 21"/>
          <p:cNvSpPr/>
          <p:nvPr/>
        </p:nvSpPr>
        <p:spPr bwMode="auto">
          <a:xfrm>
            <a:off x="4191000" y="386715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grpSp>
        <p:nvGrpSpPr>
          <p:cNvPr id="2" name="组合 24"/>
          <p:cNvGrpSpPr>
            <a:grpSpLocks/>
          </p:cNvGrpSpPr>
          <p:nvPr/>
        </p:nvGrpSpPr>
        <p:grpSpPr bwMode="auto">
          <a:xfrm>
            <a:off x="4038600" y="2416175"/>
            <a:ext cx="1082675" cy="765175"/>
            <a:chOff x="4038600" y="2266950"/>
            <a:chExt cx="1082348" cy="764977"/>
          </a:xfrm>
        </p:grpSpPr>
        <p:sp>
          <p:nvSpPr>
            <p:cNvPr id="23" name="笑脸 22"/>
            <p:cNvSpPr/>
            <p:nvPr/>
          </p:nvSpPr>
          <p:spPr bwMode="auto">
            <a:xfrm>
              <a:off x="4343308" y="2266950"/>
              <a:ext cx="457062" cy="457082"/>
            </a:xfrm>
            <a:prstGeom prst="smileyFac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dirty="0">
                <a:solidFill>
                  <a:schemeClr val="tx1"/>
                </a:solidFill>
                <a:latin typeface="Arial" pitchFamily="34" charset="0"/>
                <a:ea typeface="宋体" pitchFamily="2" charset="-122"/>
              </a:endParaRPr>
            </a:p>
          </p:txBody>
        </p:sp>
        <p:sp>
          <p:nvSpPr>
            <p:cNvPr id="24" name="TextBox 23"/>
            <p:cNvSpPr txBox="1"/>
            <p:nvPr/>
          </p:nvSpPr>
          <p:spPr>
            <a:xfrm>
              <a:off x="4038600" y="2724032"/>
              <a:ext cx="1082348" cy="307895"/>
            </a:xfrm>
            <a:prstGeom prst="rect">
              <a:avLst/>
            </a:prstGeom>
            <a:noFill/>
          </p:spPr>
          <p:txBody>
            <a:bodyPr wrap="none">
              <a:spAutoFit/>
            </a:bodyPr>
            <a:lstStyle/>
            <a:p>
              <a:pPr>
                <a:defRPr/>
              </a:pPr>
              <a:r>
                <a:rPr lang="zh-CN" altLang="en-US" sz="1400" b="1" dirty="0">
                  <a:latin typeface="+mj-ea"/>
                  <a:ea typeface="+mj-ea"/>
                </a:rPr>
                <a:t>招投标专员</a:t>
              </a:r>
            </a:p>
          </p:txBody>
        </p:sp>
      </p:grpSp>
      <p:grpSp>
        <p:nvGrpSpPr>
          <p:cNvPr id="3" name="组合 25"/>
          <p:cNvGrpSpPr>
            <a:grpSpLocks/>
          </p:cNvGrpSpPr>
          <p:nvPr/>
        </p:nvGrpSpPr>
        <p:grpSpPr bwMode="auto">
          <a:xfrm>
            <a:off x="4022725" y="1577975"/>
            <a:ext cx="1009650" cy="765175"/>
            <a:chOff x="4038600" y="2266950"/>
            <a:chExt cx="1008609" cy="764977"/>
          </a:xfrm>
        </p:grpSpPr>
        <p:sp>
          <p:nvSpPr>
            <p:cNvPr id="27" name="笑脸 26"/>
            <p:cNvSpPr/>
            <p:nvPr/>
          </p:nvSpPr>
          <p:spPr bwMode="auto">
            <a:xfrm>
              <a:off x="4343086" y="2266950"/>
              <a:ext cx="456729" cy="457082"/>
            </a:xfrm>
            <a:prstGeom prst="smileyFac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dirty="0">
                <a:solidFill>
                  <a:schemeClr val="tx1"/>
                </a:solidFill>
                <a:latin typeface="Arial" pitchFamily="34" charset="0"/>
                <a:ea typeface="宋体" pitchFamily="2" charset="-122"/>
              </a:endParaRPr>
            </a:p>
          </p:txBody>
        </p:sp>
        <p:sp>
          <p:nvSpPr>
            <p:cNvPr id="28" name="TextBox 27"/>
            <p:cNvSpPr txBox="1"/>
            <p:nvPr/>
          </p:nvSpPr>
          <p:spPr>
            <a:xfrm>
              <a:off x="4038600" y="2724032"/>
              <a:ext cx="1008609" cy="307895"/>
            </a:xfrm>
            <a:prstGeom prst="rect">
              <a:avLst/>
            </a:prstGeom>
            <a:noFill/>
          </p:spPr>
          <p:txBody>
            <a:bodyPr wrap="none">
              <a:spAutoFit/>
            </a:bodyPr>
            <a:lstStyle/>
            <a:p>
              <a:pPr>
                <a:defRPr/>
              </a:pPr>
              <a:r>
                <a:rPr lang="zh-CN" altLang="en-US" sz="1400" b="1" dirty="0">
                  <a:latin typeface="+mj-ea"/>
                  <a:ea typeface="+mj-ea"/>
                </a:rPr>
                <a:t>  商务总监</a:t>
              </a:r>
            </a:p>
          </p:txBody>
        </p:sp>
      </p:grpSp>
      <p:grpSp>
        <p:nvGrpSpPr>
          <p:cNvPr id="4" name="组合 28"/>
          <p:cNvGrpSpPr>
            <a:grpSpLocks/>
          </p:cNvGrpSpPr>
          <p:nvPr/>
        </p:nvGrpSpPr>
        <p:grpSpPr bwMode="auto">
          <a:xfrm>
            <a:off x="4022725" y="815975"/>
            <a:ext cx="1009650" cy="765175"/>
            <a:chOff x="4038600" y="2266950"/>
            <a:chExt cx="1008609" cy="764977"/>
          </a:xfrm>
        </p:grpSpPr>
        <p:sp>
          <p:nvSpPr>
            <p:cNvPr id="30" name="笑脸 29"/>
            <p:cNvSpPr/>
            <p:nvPr/>
          </p:nvSpPr>
          <p:spPr bwMode="auto">
            <a:xfrm>
              <a:off x="4343086" y="2266950"/>
              <a:ext cx="456729" cy="457082"/>
            </a:xfrm>
            <a:prstGeom prst="smileyFac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dirty="0">
                <a:solidFill>
                  <a:schemeClr val="tx1"/>
                </a:solidFill>
                <a:latin typeface="Arial" pitchFamily="34" charset="0"/>
                <a:ea typeface="宋体" pitchFamily="2" charset="-122"/>
              </a:endParaRPr>
            </a:p>
          </p:txBody>
        </p:sp>
        <p:sp>
          <p:nvSpPr>
            <p:cNvPr id="31" name="TextBox 30"/>
            <p:cNvSpPr txBox="1"/>
            <p:nvPr/>
          </p:nvSpPr>
          <p:spPr>
            <a:xfrm>
              <a:off x="4038600" y="2724032"/>
              <a:ext cx="1008609" cy="307895"/>
            </a:xfrm>
            <a:prstGeom prst="rect">
              <a:avLst/>
            </a:prstGeom>
            <a:noFill/>
          </p:spPr>
          <p:txBody>
            <a:bodyPr wrap="none">
              <a:spAutoFit/>
            </a:bodyPr>
            <a:lstStyle/>
            <a:p>
              <a:pPr>
                <a:defRPr/>
              </a:pPr>
              <a:r>
                <a:rPr lang="zh-CN" altLang="en-US" sz="1400" b="1" dirty="0">
                  <a:latin typeface="+mj-ea"/>
                  <a:ea typeface="+mj-ea"/>
                </a:rPr>
                <a:t>  企业老板</a:t>
              </a:r>
            </a:p>
          </p:txBody>
        </p:sp>
      </p:grpSp>
      <p:sp>
        <p:nvSpPr>
          <p:cNvPr id="36" name="右箭头 35"/>
          <p:cNvSpPr/>
          <p:nvPr/>
        </p:nvSpPr>
        <p:spPr bwMode="auto">
          <a:xfrm rot="7102780">
            <a:off x="4038600" y="330200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7" name="右箭头 36"/>
          <p:cNvSpPr/>
          <p:nvPr/>
        </p:nvSpPr>
        <p:spPr bwMode="auto">
          <a:xfrm rot="2966958">
            <a:off x="4724400" y="3305175"/>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8" name="右箭头 37"/>
          <p:cNvSpPr/>
          <p:nvPr/>
        </p:nvSpPr>
        <p:spPr bwMode="auto">
          <a:xfrm rot="8173051">
            <a:off x="2225675" y="2738438"/>
            <a:ext cx="2024063"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9" name="右箭头 38"/>
          <p:cNvSpPr/>
          <p:nvPr/>
        </p:nvSpPr>
        <p:spPr bwMode="auto">
          <a:xfrm rot="2679255">
            <a:off x="4846638" y="2744788"/>
            <a:ext cx="2055812"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40" name="右箭头 39"/>
          <p:cNvSpPr/>
          <p:nvPr/>
        </p:nvSpPr>
        <p:spPr bwMode="auto">
          <a:xfrm rot="8678634">
            <a:off x="631825" y="2249488"/>
            <a:ext cx="3786188"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41" name="右箭头 40"/>
          <p:cNvSpPr/>
          <p:nvPr/>
        </p:nvSpPr>
        <p:spPr bwMode="auto">
          <a:xfrm rot="2068308">
            <a:off x="4718050" y="2263775"/>
            <a:ext cx="3749675"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par>
                          <p:cTn id="14" fill="hold">
                            <p:stCondLst>
                              <p:cond delay="500"/>
                            </p:stCondLst>
                            <p:childTnLst>
                              <p:par>
                                <p:cTn id="15" presetID="3" presetClass="entr" presetSubtype="10" fill="hold" grpId="0" nodeType="after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blinds(horizontal)">
                                      <p:cBhvr>
                                        <p:cTn id="17" dur="500"/>
                                        <p:tgtEl>
                                          <p:spTgt spid="36"/>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blinds(horizontal)">
                                      <p:cBhvr>
                                        <p:cTn id="21" dur="500"/>
                                        <p:tgtEl>
                                          <p:spTgt spid="37"/>
                                        </p:tgtEl>
                                      </p:cBhvr>
                                    </p:animEffect>
                                  </p:childTnLst>
                                </p:cTn>
                              </p:par>
                            </p:childTnLst>
                          </p:cTn>
                        </p:par>
                        <p:par>
                          <p:cTn id="22" fill="hold">
                            <p:stCondLst>
                              <p:cond delay="1500"/>
                            </p:stCondLst>
                            <p:childTnLst>
                              <p:par>
                                <p:cTn id="23" presetID="3" presetClass="entr" presetSubtype="1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linds(horizontal)">
                                      <p:cBhvr>
                                        <p:cTn id="25" dur="500"/>
                                        <p:tgtEl>
                                          <p:spTgt spid="1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childTnLst>
                          </p:cTn>
                        </p:par>
                        <p:par>
                          <p:cTn id="29" fill="hold">
                            <p:stCondLst>
                              <p:cond delay="2000"/>
                            </p:stCondLst>
                            <p:childTnLst>
                              <p:par>
                                <p:cTn id="30" presetID="3" presetClass="entr" presetSubtype="1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blinds(horizontal)">
                                      <p:cBhvr>
                                        <p:cTn id="32" dur="500"/>
                                        <p:tgtEl>
                                          <p:spTgt spid="22"/>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blinds(horizontal)">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blinds(horizontal)">
                                      <p:cBhvr>
                                        <p:cTn id="40" dur="500"/>
                                        <p:tgtEl>
                                          <p:spTgt spid="3"/>
                                        </p:tgtEl>
                                      </p:cBhvr>
                                    </p:animEffect>
                                  </p:childTnLst>
                                </p:cTn>
                              </p:par>
                            </p:childTnLst>
                          </p:cTn>
                        </p:par>
                        <p:par>
                          <p:cTn id="41" fill="hold">
                            <p:stCondLst>
                              <p:cond delay="500"/>
                            </p:stCondLst>
                            <p:childTnLst>
                              <p:par>
                                <p:cTn id="42" presetID="3" presetClass="entr" presetSubtype="10"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blinds(horizontal)">
                                      <p:cBhvr>
                                        <p:cTn id="44" dur="500"/>
                                        <p:tgtEl>
                                          <p:spTgt spid="38"/>
                                        </p:tgtEl>
                                      </p:cBhvr>
                                    </p:animEffect>
                                  </p:childTnLst>
                                </p:cTn>
                              </p:par>
                            </p:childTnLst>
                          </p:cTn>
                        </p:par>
                        <p:par>
                          <p:cTn id="45" fill="hold">
                            <p:stCondLst>
                              <p:cond delay="1000"/>
                            </p:stCondLst>
                            <p:childTnLst>
                              <p:par>
                                <p:cTn id="46" presetID="3" presetClass="entr" presetSubtype="10" fill="hold" grpId="0" nodeType="after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blinds(horizontal)">
                                      <p:cBhvr>
                                        <p:cTn id="48" dur="500"/>
                                        <p:tgtEl>
                                          <p:spTgt spid="39"/>
                                        </p:tgtEl>
                                      </p:cBhvr>
                                    </p:animEffect>
                                  </p:childTnLst>
                                </p:cTn>
                              </p:par>
                            </p:childTnLst>
                          </p:cTn>
                        </p:par>
                        <p:par>
                          <p:cTn id="49" fill="hold">
                            <p:stCondLst>
                              <p:cond delay="1500"/>
                            </p:stCondLst>
                            <p:childTnLst>
                              <p:par>
                                <p:cTn id="50" presetID="3" presetClass="entr" presetSubtype="10"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par>
                          <p:cTn id="53" fill="hold">
                            <p:stCondLst>
                              <p:cond delay="2000"/>
                            </p:stCondLst>
                            <p:childTnLst>
                              <p:par>
                                <p:cTn id="54" presetID="3" presetClass="entr" presetSubtype="10"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blinds(horizontal)">
                                      <p:cBhvr>
                                        <p:cTn id="56" dur="500"/>
                                        <p:tgtEl>
                                          <p:spTgt spid="14"/>
                                        </p:tgtEl>
                                      </p:cBhvr>
                                    </p:animEffect>
                                  </p:childTnLst>
                                </p:cTn>
                              </p:par>
                            </p:childTnLst>
                          </p:cTn>
                        </p:par>
                        <p:par>
                          <p:cTn id="57" fill="hold">
                            <p:stCondLst>
                              <p:cond delay="2500"/>
                            </p:stCondLst>
                            <p:childTnLst>
                              <p:par>
                                <p:cTn id="58" presetID="3" presetClass="entr" presetSubtype="10" fill="hold" grpId="0"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blinds(horizontal)">
                                      <p:cBhvr>
                                        <p:cTn id="60" dur="500"/>
                                        <p:tgtEl>
                                          <p:spTgt spid="18"/>
                                        </p:tgtEl>
                                      </p:cBhvr>
                                    </p:animEffect>
                                  </p:childTnLst>
                                </p:cTn>
                              </p:par>
                            </p:childTnLst>
                          </p:cTn>
                        </p:par>
                        <p:par>
                          <p:cTn id="61" fill="hold">
                            <p:stCondLst>
                              <p:cond delay="3000"/>
                            </p:stCondLst>
                            <p:childTnLst>
                              <p:par>
                                <p:cTn id="62" presetID="3" presetClass="entr" presetSubtype="10" fill="hold" grpId="0" nodeType="after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blinds(horizontal)">
                                      <p:cBhvr>
                                        <p:cTn id="64" dur="500"/>
                                        <p:tgtEl>
                                          <p:spTgt spid="19"/>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nodeType="clickEffect">
                                  <p:stCondLst>
                                    <p:cond delay="0"/>
                                  </p:stCondLst>
                                  <p:childTnLst>
                                    <p:set>
                                      <p:cBhvr>
                                        <p:cTn id="68" dur="1" fill="hold">
                                          <p:stCondLst>
                                            <p:cond delay="0"/>
                                          </p:stCondLst>
                                        </p:cTn>
                                        <p:tgtEl>
                                          <p:spTgt spid="4"/>
                                        </p:tgtEl>
                                        <p:attrNameLst>
                                          <p:attrName>style.visibility</p:attrName>
                                        </p:attrNameLst>
                                      </p:cBhvr>
                                      <p:to>
                                        <p:strVal val="visible"/>
                                      </p:to>
                                    </p:set>
                                    <p:animEffect transition="in" filter="blinds(horizontal)">
                                      <p:cBhvr>
                                        <p:cTn id="69" dur="500"/>
                                        <p:tgtEl>
                                          <p:spTgt spid="4"/>
                                        </p:tgtEl>
                                      </p:cBhvr>
                                    </p:animEffect>
                                  </p:childTnLst>
                                </p:cTn>
                              </p:par>
                            </p:childTnLst>
                          </p:cTn>
                        </p:par>
                        <p:par>
                          <p:cTn id="70" fill="hold">
                            <p:stCondLst>
                              <p:cond delay="500"/>
                            </p:stCondLst>
                            <p:childTnLst>
                              <p:par>
                                <p:cTn id="71" presetID="3" presetClass="entr" presetSubtype="10"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blinds(horizontal)">
                                      <p:cBhvr>
                                        <p:cTn id="73" dur="500"/>
                                        <p:tgtEl>
                                          <p:spTgt spid="40"/>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blinds(horizontal)">
                                      <p:cBhvr>
                                        <p:cTn id="76" dur="500"/>
                                        <p:tgtEl>
                                          <p:spTgt spid="41"/>
                                        </p:tgtEl>
                                      </p:cBhvr>
                                    </p:animEffect>
                                  </p:childTnLst>
                                </p:cTn>
                              </p:par>
                            </p:childTnLst>
                          </p:cTn>
                        </p:par>
                        <p:par>
                          <p:cTn id="77" fill="hold">
                            <p:stCondLst>
                              <p:cond delay="1000"/>
                            </p:stCondLst>
                            <p:childTnLst>
                              <p:par>
                                <p:cTn id="78" presetID="3" presetClass="entr" presetSubtype="10" fill="hold" grpId="0" nodeType="after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blinds(horizontal)">
                                      <p:cBhvr>
                                        <p:cTn id="80" dur="500"/>
                                        <p:tgtEl>
                                          <p:spTgt spid="10"/>
                                        </p:tgtEl>
                                      </p:cBhvr>
                                    </p:animEffect>
                                  </p:childTnLst>
                                </p:cTn>
                              </p:par>
                            </p:childTnLst>
                          </p:cTn>
                        </p:par>
                        <p:par>
                          <p:cTn id="81" fill="hold">
                            <p:stCondLst>
                              <p:cond delay="1500"/>
                            </p:stCondLst>
                            <p:childTnLst>
                              <p:par>
                                <p:cTn id="82" presetID="3" presetClass="entr" presetSubtype="10" fill="hold" grpId="0" nodeType="after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blinds(horizontal)">
                                      <p:cBhvr>
                                        <p:cTn id="84" dur="500"/>
                                        <p:tgtEl>
                                          <p:spTgt spid="15"/>
                                        </p:tgtEl>
                                      </p:cBhvr>
                                    </p:animEffect>
                                  </p:childTnLst>
                                </p:cTn>
                              </p:par>
                            </p:childTnLst>
                          </p:cTn>
                        </p:par>
                        <p:par>
                          <p:cTn id="85" fill="hold">
                            <p:stCondLst>
                              <p:cond delay="2000"/>
                            </p:stCondLst>
                            <p:childTnLst>
                              <p:par>
                                <p:cTn id="86" presetID="3" presetClass="entr" presetSubtype="10" fill="hold" grpId="0" nodeType="after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blinds(horizontal)">
                                      <p:cBhvr>
                                        <p:cTn id="88" dur="500"/>
                                        <p:tgtEl>
                                          <p:spTgt spid="17"/>
                                        </p:tgtEl>
                                      </p:cBhvr>
                                    </p:animEffect>
                                  </p:childTnLst>
                                </p:cTn>
                              </p:par>
                            </p:childTnLst>
                          </p:cTn>
                        </p:par>
                        <p:par>
                          <p:cTn id="89" fill="hold">
                            <p:stCondLst>
                              <p:cond delay="2500"/>
                            </p:stCondLst>
                            <p:childTnLst>
                              <p:par>
                                <p:cTn id="90" presetID="3" presetClass="entr" presetSubtype="10"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blinds(horizontal)">
                                      <p:cBhvr>
                                        <p:cTn id="9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0" grpId="0" animBg="1"/>
      <p:bldP spid="11" grpId="0" animBg="1"/>
      <p:bldP spid="12" grpId="0" animBg="1"/>
      <p:bldP spid="13" grpId="0" animBg="1"/>
      <p:bldP spid="14" grpId="0" animBg="1"/>
      <p:bldP spid="15" grpId="0" animBg="1"/>
      <p:bldP spid="17" grpId="0" animBg="1"/>
      <p:bldP spid="18" grpId="0" animBg="1"/>
      <p:bldP spid="19" grpId="0" animBg="1"/>
      <p:bldP spid="20" grpId="0" animBg="1"/>
      <p:bldP spid="21" grpId="0" animBg="1"/>
      <p:bldP spid="22" grpId="0" animBg="1"/>
      <p:bldP spid="36" grpId="0" animBg="1"/>
      <p:bldP spid="37" grpId="0" animBg="1"/>
      <p:bldP spid="38" grpId="0" animBg="1"/>
      <p:bldP spid="39" grpId="0" animBg="1"/>
      <p:bldP spid="40" grpId="0" animBg="1"/>
      <p:bldP spid="4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4579"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4580"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4581"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4582"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4583"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五、企业疑问四：我们也有在申报，为什么总拿不到？</a:t>
            </a:r>
            <a:endParaRPr lang="en-US" sz="2000" b="1">
              <a:solidFill>
                <a:srgbClr val="E24B00"/>
              </a:solidFill>
              <a:latin typeface="Verdana" pitchFamily="34" charset="0"/>
              <a:ea typeface="微软雅黑" pitchFamily="34" charset="-122"/>
              <a:sym typeface="Verdana" pitchFamily="34" charset="0"/>
            </a:endParaRPr>
          </a:p>
        </p:txBody>
      </p:sp>
      <p:sp>
        <p:nvSpPr>
          <p:cNvPr id="10" name="椭圆 9"/>
          <p:cNvSpPr/>
          <p:nvPr/>
        </p:nvSpPr>
        <p:spPr bwMode="auto">
          <a:xfrm>
            <a:off x="228600" y="3562350"/>
            <a:ext cx="1066800" cy="8382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400" b="1" dirty="0">
                <a:solidFill>
                  <a:schemeClr val="tx1"/>
                </a:solidFill>
                <a:latin typeface="+mj-ea"/>
                <a:ea typeface="+mj-ea"/>
              </a:rPr>
              <a:t>创造</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政策</a:t>
            </a:r>
          </a:p>
        </p:txBody>
      </p:sp>
      <p:sp>
        <p:nvSpPr>
          <p:cNvPr id="11" name="椭圆 10"/>
          <p:cNvSpPr/>
          <p:nvPr/>
        </p:nvSpPr>
        <p:spPr bwMode="auto">
          <a:xfrm>
            <a:off x="1676400" y="3562350"/>
            <a:ext cx="1066800" cy="8382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400" b="1" dirty="0">
                <a:solidFill>
                  <a:schemeClr val="tx1"/>
                </a:solidFill>
                <a:latin typeface="+mj-ea"/>
                <a:ea typeface="+mj-ea"/>
              </a:rPr>
              <a:t>政策</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意图</a:t>
            </a:r>
            <a:endParaRPr lang="en-US" altLang="zh-CN" sz="1400" b="1" dirty="0">
              <a:solidFill>
                <a:schemeClr val="tx1"/>
              </a:solidFill>
              <a:latin typeface="+mj-ea"/>
              <a:ea typeface="+mj-ea"/>
            </a:endParaRPr>
          </a:p>
        </p:txBody>
      </p:sp>
      <p:sp>
        <p:nvSpPr>
          <p:cNvPr id="12" name="椭圆 11"/>
          <p:cNvSpPr/>
          <p:nvPr/>
        </p:nvSpPr>
        <p:spPr bwMode="auto">
          <a:xfrm>
            <a:off x="3124200" y="3562350"/>
            <a:ext cx="1066800" cy="8382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400" b="1" dirty="0">
                <a:solidFill>
                  <a:schemeClr val="tx1"/>
                </a:solidFill>
                <a:latin typeface="+mj-ea"/>
                <a:ea typeface="+mj-ea"/>
              </a:rPr>
              <a:t>申报</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指南</a:t>
            </a:r>
            <a:endParaRPr lang="en-US" altLang="zh-CN" sz="1400" b="1" dirty="0">
              <a:solidFill>
                <a:schemeClr val="tx1"/>
              </a:solidFill>
              <a:latin typeface="+mj-ea"/>
              <a:ea typeface="+mj-ea"/>
            </a:endParaRPr>
          </a:p>
        </p:txBody>
      </p:sp>
      <p:sp>
        <p:nvSpPr>
          <p:cNvPr id="13" name="椭圆 12"/>
          <p:cNvSpPr/>
          <p:nvPr/>
        </p:nvSpPr>
        <p:spPr bwMode="auto">
          <a:xfrm>
            <a:off x="4953000" y="3562350"/>
            <a:ext cx="1066800" cy="8382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申报</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文件</a:t>
            </a:r>
          </a:p>
        </p:txBody>
      </p:sp>
      <p:sp>
        <p:nvSpPr>
          <p:cNvPr id="14" name="椭圆 13"/>
          <p:cNvSpPr/>
          <p:nvPr/>
        </p:nvSpPr>
        <p:spPr bwMode="auto">
          <a:xfrm>
            <a:off x="6400800" y="3562350"/>
            <a:ext cx="1066800" cy="8382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企业</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条件</a:t>
            </a:r>
          </a:p>
        </p:txBody>
      </p:sp>
      <p:sp>
        <p:nvSpPr>
          <p:cNvPr id="15" name="椭圆 14"/>
          <p:cNvSpPr/>
          <p:nvPr/>
        </p:nvSpPr>
        <p:spPr bwMode="auto">
          <a:xfrm>
            <a:off x="7848600" y="3562350"/>
            <a:ext cx="1066800" cy="8382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企业发展诉求</a:t>
            </a:r>
          </a:p>
        </p:txBody>
      </p:sp>
      <p:sp>
        <p:nvSpPr>
          <p:cNvPr id="17" name="右箭头 16"/>
          <p:cNvSpPr/>
          <p:nvPr/>
        </p:nvSpPr>
        <p:spPr bwMode="auto">
          <a:xfrm>
            <a:off x="1295400" y="386715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18" name="右箭头 17"/>
          <p:cNvSpPr/>
          <p:nvPr/>
        </p:nvSpPr>
        <p:spPr bwMode="auto">
          <a:xfrm>
            <a:off x="2743200" y="386715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19" name="右箭头 18"/>
          <p:cNvSpPr/>
          <p:nvPr/>
        </p:nvSpPr>
        <p:spPr bwMode="auto">
          <a:xfrm rot="10800000">
            <a:off x="6019800" y="3867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20" name="右箭头 19"/>
          <p:cNvSpPr/>
          <p:nvPr/>
        </p:nvSpPr>
        <p:spPr bwMode="auto">
          <a:xfrm rot="10800000">
            <a:off x="7467600" y="3867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21" name="右箭头 20"/>
          <p:cNvSpPr/>
          <p:nvPr/>
        </p:nvSpPr>
        <p:spPr bwMode="auto">
          <a:xfrm rot="10800000">
            <a:off x="4572000" y="3867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22" name="右箭头 21"/>
          <p:cNvSpPr/>
          <p:nvPr/>
        </p:nvSpPr>
        <p:spPr bwMode="auto">
          <a:xfrm>
            <a:off x="4191000" y="386715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grpSp>
        <p:nvGrpSpPr>
          <p:cNvPr id="24597" name="组合 24"/>
          <p:cNvGrpSpPr>
            <a:grpSpLocks/>
          </p:cNvGrpSpPr>
          <p:nvPr/>
        </p:nvGrpSpPr>
        <p:grpSpPr bwMode="auto">
          <a:xfrm>
            <a:off x="4038600" y="2416175"/>
            <a:ext cx="1008063" cy="765175"/>
            <a:chOff x="4038600" y="2266950"/>
            <a:chExt cx="1008609" cy="764977"/>
          </a:xfrm>
        </p:grpSpPr>
        <p:sp>
          <p:nvSpPr>
            <p:cNvPr id="23" name="笑脸 22"/>
            <p:cNvSpPr/>
            <p:nvPr/>
          </p:nvSpPr>
          <p:spPr bwMode="auto">
            <a:xfrm>
              <a:off x="4343565" y="2266950"/>
              <a:ext cx="457448" cy="457082"/>
            </a:xfrm>
            <a:prstGeom prst="smileyFac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dirty="0">
                <a:solidFill>
                  <a:schemeClr val="tx1"/>
                </a:solidFill>
                <a:latin typeface="Arial" pitchFamily="34" charset="0"/>
                <a:ea typeface="宋体" pitchFamily="2" charset="-122"/>
              </a:endParaRPr>
            </a:p>
          </p:txBody>
        </p:sp>
        <p:sp>
          <p:nvSpPr>
            <p:cNvPr id="24" name="TextBox 23"/>
            <p:cNvSpPr txBox="1"/>
            <p:nvPr/>
          </p:nvSpPr>
          <p:spPr>
            <a:xfrm>
              <a:off x="4038600" y="2724032"/>
              <a:ext cx="1008609" cy="307895"/>
            </a:xfrm>
            <a:prstGeom prst="rect">
              <a:avLst/>
            </a:prstGeom>
            <a:noFill/>
          </p:spPr>
          <p:txBody>
            <a:bodyPr wrap="none">
              <a:spAutoFit/>
            </a:bodyPr>
            <a:lstStyle/>
            <a:p>
              <a:pPr>
                <a:defRPr/>
              </a:pPr>
              <a:r>
                <a:rPr lang="zh-CN" altLang="en-US" sz="1400" b="1" dirty="0">
                  <a:latin typeface="+mj-ea"/>
                  <a:ea typeface="+mj-ea"/>
                </a:rPr>
                <a:t>  申报专员</a:t>
              </a:r>
            </a:p>
          </p:txBody>
        </p:sp>
      </p:grpSp>
      <p:grpSp>
        <p:nvGrpSpPr>
          <p:cNvPr id="24598" name="组合 25"/>
          <p:cNvGrpSpPr>
            <a:grpSpLocks/>
          </p:cNvGrpSpPr>
          <p:nvPr/>
        </p:nvGrpSpPr>
        <p:grpSpPr bwMode="auto">
          <a:xfrm>
            <a:off x="4022725" y="1577975"/>
            <a:ext cx="1009650" cy="765175"/>
            <a:chOff x="4038600" y="2266950"/>
            <a:chExt cx="1008609" cy="764977"/>
          </a:xfrm>
        </p:grpSpPr>
        <p:sp>
          <p:nvSpPr>
            <p:cNvPr id="27" name="笑脸 26"/>
            <p:cNvSpPr/>
            <p:nvPr/>
          </p:nvSpPr>
          <p:spPr bwMode="auto">
            <a:xfrm>
              <a:off x="4343086" y="2266950"/>
              <a:ext cx="456729" cy="457082"/>
            </a:xfrm>
            <a:prstGeom prst="smileyFac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dirty="0">
                <a:solidFill>
                  <a:schemeClr val="tx1"/>
                </a:solidFill>
                <a:latin typeface="Arial" pitchFamily="34" charset="0"/>
                <a:ea typeface="宋体" pitchFamily="2" charset="-122"/>
              </a:endParaRPr>
            </a:p>
          </p:txBody>
        </p:sp>
        <p:sp>
          <p:nvSpPr>
            <p:cNvPr id="28" name="TextBox 27"/>
            <p:cNvSpPr txBox="1"/>
            <p:nvPr/>
          </p:nvSpPr>
          <p:spPr>
            <a:xfrm>
              <a:off x="4038600" y="2724032"/>
              <a:ext cx="1008609" cy="307895"/>
            </a:xfrm>
            <a:prstGeom prst="rect">
              <a:avLst/>
            </a:prstGeom>
            <a:noFill/>
          </p:spPr>
          <p:txBody>
            <a:bodyPr wrap="none">
              <a:spAutoFit/>
            </a:bodyPr>
            <a:lstStyle/>
            <a:p>
              <a:pPr>
                <a:defRPr/>
              </a:pPr>
              <a:r>
                <a:rPr lang="zh-CN" altLang="en-US" sz="1400" b="1" dirty="0">
                  <a:latin typeface="+mj-ea"/>
                  <a:ea typeface="+mj-ea"/>
                </a:rPr>
                <a:t>  商务总监</a:t>
              </a:r>
            </a:p>
          </p:txBody>
        </p:sp>
      </p:grpSp>
      <p:grpSp>
        <p:nvGrpSpPr>
          <p:cNvPr id="24599" name="组合 28"/>
          <p:cNvGrpSpPr>
            <a:grpSpLocks/>
          </p:cNvGrpSpPr>
          <p:nvPr/>
        </p:nvGrpSpPr>
        <p:grpSpPr bwMode="auto">
          <a:xfrm>
            <a:off x="4022725" y="815975"/>
            <a:ext cx="1009650" cy="765175"/>
            <a:chOff x="4038600" y="2266950"/>
            <a:chExt cx="1008609" cy="764977"/>
          </a:xfrm>
        </p:grpSpPr>
        <p:sp>
          <p:nvSpPr>
            <p:cNvPr id="30" name="笑脸 29"/>
            <p:cNvSpPr/>
            <p:nvPr/>
          </p:nvSpPr>
          <p:spPr bwMode="auto">
            <a:xfrm>
              <a:off x="4343086" y="2266950"/>
              <a:ext cx="456729" cy="457082"/>
            </a:xfrm>
            <a:prstGeom prst="smileyFac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dirty="0">
                <a:solidFill>
                  <a:schemeClr val="tx1"/>
                </a:solidFill>
                <a:latin typeface="Arial" pitchFamily="34" charset="0"/>
                <a:ea typeface="宋体" pitchFamily="2" charset="-122"/>
              </a:endParaRPr>
            </a:p>
          </p:txBody>
        </p:sp>
        <p:sp>
          <p:nvSpPr>
            <p:cNvPr id="31" name="TextBox 30"/>
            <p:cNvSpPr txBox="1"/>
            <p:nvPr/>
          </p:nvSpPr>
          <p:spPr>
            <a:xfrm>
              <a:off x="4038600" y="2724032"/>
              <a:ext cx="1008609" cy="307895"/>
            </a:xfrm>
            <a:prstGeom prst="rect">
              <a:avLst/>
            </a:prstGeom>
            <a:noFill/>
          </p:spPr>
          <p:txBody>
            <a:bodyPr wrap="none">
              <a:spAutoFit/>
            </a:bodyPr>
            <a:lstStyle/>
            <a:p>
              <a:pPr>
                <a:defRPr/>
              </a:pPr>
              <a:r>
                <a:rPr lang="zh-CN" altLang="en-US" sz="1400" b="1" dirty="0">
                  <a:latin typeface="+mj-ea"/>
                  <a:ea typeface="+mj-ea"/>
                </a:rPr>
                <a:t>  企业老板</a:t>
              </a:r>
            </a:p>
          </p:txBody>
        </p:sp>
      </p:grpSp>
      <p:sp>
        <p:nvSpPr>
          <p:cNvPr id="36" name="右箭头 35"/>
          <p:cNvSpPr/>
          <p:nvPr/>
        </p:nvSpPr>
        <p:spPr bwMode="auto">
          <a:xfrm rot="7102780">
            <a:off x="4038600" y="3302000"/>
            <a:ext cx="381000"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7" name="右箭头 36"/>
          <p:cNvSpPr/>
          <p:nvPr/>
        </p:nvSpPr>
        <p:spPr bwMode="auto">
          <a:xfrm rot="2966958">
            <a:off x="4724400" y="3305175"/>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8" name="右箭头 37"/>
          <p:cNvSpPr/>
          <p:nvPr/>
        </p:nvSpPr>
        <p:spPr bwMode="auto">
          <a:xfrm rot="8173051">
            <a:off x="2225675" y="2738438"/>
            <a:ext cx="2024063"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9" name="右箭头 38"/>
          <p:cNvSpPr/>
          <p:nvPr/>
        </p:nvSpPr>
        <p:spPr bwMode="auto">
          <a:xfrm rot="2679255">
            <a:off x="4846638" y="2744788"/>
            <a:ext cx="2055812"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40" name="右箭头 39"/>
          <p:cNvSpPr/>
          <p:nvPr/>
        </p:nvSpPr>
        <p:spPr bwMode="auto">
          <a:xfrm rot="8678634">
            <a:off x="631825" y="2249488"/>
            <a:ext cx="3786188" cy="228600"/>
          </a:xfrm>
          <a:prstGeom prs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41" name="右箭头 40"/>
          <p:cNvSpPr/>
          <p:nvPr/>
        </p:nvSpPr>
        <p:spPr bwMode="auto">
          <a:xfrm rot="2068308">
            <a:off x="4718050" y="2263775"/>
            <a:ext cx="3749675"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5603"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5604"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5605"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5606"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5607"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5"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r>
              <a:rPr lang="zh-CN" altLang="en-US" sz="2000" b="1">
                <a:solidFill>
                  <a:srgbClr val="E24B00"/>
                </a:solidFill>
                <a:latin typeface="Verdana" pitchFamily="34" charset="0"/>
                <a:ea typeface="微软雅黑" pitchFamily="34" charset="-122"/>
                <a:sym typeface="宋体" pitchFamily="2" charset="-122"/>
              </a:rPr>
              <a:t>六、那应该怎么做呢？</a:t>
            </a:r>
            <a:r>
              <a:rPr lang="en-US" altLang="zh-CN" sz="2000" b="1">
                <a:solidFill>
                  <a:srgbClr val="E24B00"/>
                </a:solidFill>
                <a:latin typeface="Verdana" pitchFamily="34" charset="0"/>
                <a:ea typeface="微软雅黑" pitchFamily="34" charset="-122"/>
                <a:sym typeface="宋体" pitchFamily="2" charset="-122"/>
              </a:rPr>
              <a:t>——</a:t>
            </a:r>
            <a:r>
              <a:rPr lang="zh-CN" altLang="en-US" sz="2000" b="1">
                <a:solidFill>
                  <a:srgbClr val="E24B00"/>
                </a:solidFill>
                <a:latin typeface="Verdana" pitchFamily="34" charset="0"/>
                <a:ea typeface="微软雅黑" pitchFamily="34" charset="-122"/>
                <a:sym typeface="宋体" pitchFamily="2" charset="-122"/>
              </a:rPr>
              <a:t>跟踪服务</a:t>
            </a:r>
            <a:endParaRPr lang="en-US" sz="2000" b="1">
              <a:solidFill>
                <a:srgbClr val="E24B00"/>
              </a:solidFill>
              <a:latin typeface="Verdana" pitchFamily="34" charset="0"/>
              <a:ea typeface="微软雅黑" pitchFamily="34" charset="-122"/>
              <a:sym typeface="Verdana" pitchFamily="34" charset="0"/>
            </a:endParaRPr>
          </a:p>
        </p:txBody>
      </p:sp>
      <p:sp>
        <p:nvSpPr>
          <p:cNvPr id="25609" name="Text Box 15"/>
          <p:cNvSpPr txBox="1">
            <a:spLocks noChangeArrowheads="1"/>
          </p:cNvSpPr>
          <p:nvPr/>
        </p:nvSpPr>
        <p:spPr bwMode="gray">
          <a:xfrm>
            <a:off x="1722438" y="4327525"/>
            <a:ext cx="815975" cy="257175"/>
          </a:xfrm>
          <a:prstGeom prst="rect">
            <a:avLst/>
          </a:prstGeom>
          <a:noFill/>
          <a:ln w="9525">
            <a:noFill/>
            <a:miter lim="800000"/>
            <a:headEnd/>
            <a:tailEnd/>
          </a:ln>
        </p:spPr>
        <p:txBody>
          <a:bodyPr>
            <a:spAutoFit/>
          </a:bodyPr>
          <a:lstStyle/>
          <a:p>
            <a:pPr>
              <a:lnSpc>
                <a:spcPct val="90000"/>
              </a:lnSpc>
              <a:spcBef>
                <a:spcPct val="50000"/>
              </a:spcBef>
            </a:pPr>
            <a:r>
              <a:rPr lang="en-US" altLang="zh-CN" sz="1200">
                <a:solidFill>
                  <a:srgbClr val="F8F8F8"/>
                </a:solidFill>
                <a:cs typeface="Arial" pitchFamily="34" charset="0"/>
              </a:rPr>
              <a:t>Year</a:t>
            </a:r>
          </a:p>
        </p:txBody>
      </p:sp>
      <p:grpSp>
        <p:nvGrpSpPr>
          <p:cNvPr id="25610" name="组合 35"/>
          <p:cNvGrpSpPr>
            <a:grpSpLocks/>
          </p:cNvGrpSpPr>
          <p:nvPr/>
        </p:nvGrpSpPr>
        <p:grpSpPr bwMode="auto">
          <a:xfrm>
            <a:off x="381000" y="895350"/>
            <a:ext cx="8153400" cy="3629025"/>
            <a:chOff x="-126922" y="898586"/>
            <a:chExt cx="9128047" cy="5449269"/>
          </a:xfrm>
        </p:grpSpPr>
        <p:cxnSp>
          <p:nvCxnSpPr>
            <p:cNvPr id="25649" name="직선 화살표 연결선 3"/>
            <p:cNvCxnSpPr>
              <a:cxnSpLocks noChangeShapeType="1"/>
            </p:cNvCxnSpPr>
            <p:nvPr/>
          </p:nvCxnSpPr>
          <p:spPr bwMode="auto">
            <a:xfrm rot="5400000" flipH="1" flipV="1">
              <a:off x="-2246070" y="3588146"/>
              <a:ext cx="4920768" cy="1778"/>
            </a:xfrm>
            <a:prstGeom prst="straightConnector1">
              <a:avLst/>
            </a:prstGeom>
            <a:noFill/>
            <a:ln w="28575" algn="ctr">
              <a:solidFill>
                <a:srgbClr val="595959"/>
              </a:solidFill>
              <a:round/>
              <a:headEnd/>
              <a:tailEnd type="triangle" w="med" len="med"/>
            </a:ln>
          </p:spPr>
        </p:cxnSp>
        <p:sp>
          <p:nvSpPr>
            <p:cNvPr id="38" name="직사각형 31"/>
            <p:cNvSpPr/>
            <p:nvPr/>
          </p:nvSpPr>
          <p:spPr>
            <a:xfrm>
              <a:off x="356495" y="1127427"/>
              <a:ext cx="1572882" cy="4848562"/>
            </a:xfrm>
            <a:prstGeom prst="rect">
              <a:avLst/>
            </a:prstGeom>
            <a:gradFill>
              <a:gsLst>
                <a:gs pos="0">
                  <a:srgbClr val="03D4A8"/>
                </a:gs>
                <a:gs pos="25000">
                  <a:srgbClr val="21D6E0"/>
                </a:gs>
                <a:gs pos="75000">
                  <a:srgbClr val="0087E6"/>
                </a:gs>
                <a:gs pos="100000">
                  <a:srgbClr val="005CBF"/>
                </a:gs>
              </a:gsLst>
              <a:lin ang="5400000" scaled="0"/>
            </a:gradFill>
            <a:ln w="3175" cap="flat" cmpd="sng" algn="ctr">
              <a:no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39" name="직사각형 36"/>
            <p:cNvSpPr/>
            <p:nvPr/>
          </p:nvSpPr>
          <p:spPr>
            <a:xfrm>
              <a:off x="2000468" y="1127427"/>
              <a:ext cx="1571105" cy="4848562"/>
            </a:xfrm>
            <a:prstGeom prst="rect">
              <a:avLst/>
            </a:prstGeom>
            <a:gradFill>
              <a:gsLst>
                <a:gs pos="0">
                  <a:srgbClr val="03D4A8"/>
                </a:gs>
                <a:gs pos="25000">
                  <a:srgbClr val="21D6E0"/>
                </a:gs>
                <a:gs pos="75000">
                  <a:srgbClr val="0087E6"/>
                </a:gs>
                <a:gs pos="100000">
                  <a:srgbClr val="005CBF"/>
                </a:gs>
              </a:gsLst>
              <a:lin ang="5400000" scaled="0"/>
            </a:gradFill>
            <a:ln w="3175" cap="flat" cmpd="sng" algn="ctr">
              <a:no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40" name="직사각형 44"/>
            <p:cNvSpPr/>
            <p:nvPr/>
          </p:nvSpPr>
          <p:spPr>
            <a:xfrm>
              <a:off x="3642663" y="1127427"/>
              <a:ext cx="1572881" cy="4848562"/>
            </a:xfrm>
            <a:prstGeom prst="rect">
              <a:avLst/>
            </a:prstGeom>
            <a:gradFill>
              <a:gsLst>
                <a:gs pos="0">
                  <a:srgbClr val="03D4A8"/>
                </a:gs>
                <a:gs pos="25000">
                  <a:srgbClr val="21D6E0"/>
                </a:gs>
                <a:gs pos="75000">
                  <a:srgbClr val="0087E6"/>
                </a:gs>
                <a:gs pos="100000">
                  <a:srgbClr val="005CBF"/>
                </a:gs>
              </a:gsLst>
              <a:lin ang="5400000" scaled="0"/>
            </a:gradFill>
            <a:ln w="3175" cap="flat" cmpd="sng" algn="ctr">
              <a:no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41" name="직사각형 45"/>
            <p:cNvSpPr/>
            <p:nvPr/>
          </p:nvSpPr>
          <p:spPr>
            <a:xfrm>
              <a:off x="5286635" y="1127427"/>
              <a:ext cx="1571105" cy="4848562"/>
            </a:xfrm>
            <a:prstGeom prst="rect">
              <a:avLst/>
            </a:prstGeom>
            <a:gradFill>
              <a:gsLst>
                <a:gs pos="0">
                  <a:srgbClr val="03D4A8"/>
                </a:gs>
                <a:gs pos="25000">
                  <a:srgbClr val="21D6E0"/>
                </a:gs>
                <a:gs pos="75000">
                  <a:srgbClr val="0087E6"/>
                </a:gs>
                <a:gs pos="100000">
                  <a:srgbClr val="005CBF"/>
                </a:gs>
              </a:gsLst>
              <a:lin ang="5400000" scaled="0"/>
            </a:gradFill>
            <a:ln w="3175" cap="flat" cmpd="sng" algn="ctr">
              <a:no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42" name="직사각형 46"/>
            <p:cNvSpPr/>
            <p:nvPr/>
          </p:nvSpPr>
          <p:spPr>
            <a:xfrm>
              <a:off x="6928831" y="1127427"/>
              <a:ext cx="1572882" cy="4848562"/>
            </a:xfrm>
            <a:prstGeom prst="rect">
              <a:avLst/>
            </a:prstGeom>
            <a:gradFill>
              <a:gsLst>
                <a:gs pos="0">
                  <a:srgbClr val="03D4A8"/>
                </a:gs>
                <a:gs pos="25000">
                  <a:srgbClr val="21D6E0"/>
                </a:gs>
                <a:gs pos="75000">
                  <a:srgbClr val="0087E6"/>
                </a:gs>
                <a:gs pos="100000">
                  <a:srgbClr val="005CBF"/>
                </a:gs>
              </a:gsLst>
              <a:lin ang="5400000" scaled="0"/>
            </a:gradFill>
            <a:ln w="3175" cap="flat" cmpd="sng" algn="ctr">
              <a:no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25655" name="직사각형 61"/>
            <p:cNvSpPr>
              <a:spLocks noChangeArrowheads="1"/>
            </p:cNvSpPr>
            <p:nvPr/>
          </p:nvSpPr>
          <p:spPr bwMode="auto">
            <a:xfrm>
              <a:off x="356495" y="1833019"/>
              <a:ext cx="1572882" cy="553032"/>
            </a:xfrm>
            <a:prstGeom prst="rect">
              <a:avLst/>
            </a:prstGeom>
            <a:noFill/>
            <a:ln w="3175" algn="ctr">
              <a:noFill/>
              <a:miter lim="800000"/>
              <a:headEnd/>
              <a:tailEnd/>
            </a:ln>
          </p:spPr>
          <p:txBody>
            <a:bodyPr/>
            <a:lstStyle/>
            <a:p>
              <a:pPr eaLnBrk="1" hangingPunct="1">
                <a:buFontTx/>
                <a:buNone/>
              </a:pPr>
              <a:endParaRPr lang="ko-KR" altLang="en-US" sz="1000">
                <a:solidFill>
                  <a:srgbClr val="000000"/>
                </a:solidFill>
                <a:latin typeface="Malgun Gothic" pitchFamily="34" charset="-127"/>
                <a:ea typeface="Malgun Gothic" pitchFamily="34" charset="-127"/>
              </a:endParaRPr>
            </a:p>
          </p:txBody>
        </p:sp>
        <p:sp>
          <p:nvSpPr>
            <p:cNvPr id="45" name="직사각형 62"/>
            <p:cNvSpPr/>
            <p:nvPr/>
          </p:nvSpPr>
          <p:spPr>
            <a:xfrm>
              <a:off x="356495" y="2729312"/>
              <a:ext cx="1572882" cy="424309"/>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专利挖掘、专利布局</a:t>
              </a:r>
              <a:endParaRPr lang="ko-KR" altLang="en-US" sz="1000" b="1" kern="0" dirty="0">
                <a:solidFill>
                  <a:srgbClr val="000000"/>
                </a:solidFill>
                <a:latin typeface="+mn-ea"/>
                <a:ea typeface="+mn-ea"/>
              </a:endParaRPr>
            </a:p>
          </p:txBody>
        </p:sp>
        <p:cxnSp>
          <p:nvCxnSpPr>
            <p:cNvPr id="25657" name="직선 화살표 연결선 80"/>
            <p:cNvCxnSpPr>
              <a:cxnSpLocks noChangeShapeType="1"/>
            </p:cNvCxnSpPr>
            <p:nvPr/>
          </p:nvCxnSpPr>
          <p:spPr bwMode="auto">
            <a:xfrm>
              <a:off x="214313" y="6046639"/>
              <a:ext cx="8786812" cy="1587"/>
            </a:xfrm>
            <a:prstGeom prst="straightConnector1">
              <a:avLst/>
            </a:prstGeom>
            <a:noFill/>
            <a:ln w="28575" algn="ctr">
              <a:solidFill>
                <a:srgbClr val="595959"/>
              </a:solidFill>
              <a:round/>
              <a:headEnd/>
              <a:tailEnd type="triangle" w="med" len="med"/>
            </a:ln>
          </p:spPr>
        </p:cxnSp>
        <p:sp>
          <p:nvSpPr>
            <p:cNvPr id="47" name="자유형 38"/>
            <p:cNvSpPr/>
            <p:nvPr/>
          </p:nvSpPr>
          <p:spPr>
            <a:xfrm>
              <a:off x="214313" y="898586"/>
              <a:ext cx="8786812" cy="5108392"/>
            </a:xfrm>
            <a:custGeom>
              <a:avLst/>
              <a:gdLst>
                <a:gd name="connsiteX0" fmla="*/ 0 w 8143875"/>
                <a:gd name="connsiteY0" fmla="*/ 3162300 h 3162300"/>
                <a:gd name="connsiteX1" fmla="*/ 4838700 w 8143875"/>
                <a:gd name="connsiteY1" fmla="*/ 1990725 h 3162300"/>
                <a:gd name="connsiteX2" fmla="*/ 8143875 w 8143875"/>
                <a:gd name="connsiteY2" fmla="*/ 0 h 3162300"/>
              </a:gdLst>
              <a:ahLst/>
              <a:cxnLst>
                <a:cxn ang="0">
                  <a:pos x="connsiteX0" y="connsiteY0"/>
                </a:cxn>
                <a:cxn ang="0">
                  <a:pos x="connsiteX1" y="connsiteY1"/>
                </a:cxn>
                <a:cxn ang="0">
                  <a:pos x="connsiteX2" y="connsiteY2"/>
                </a:cxn>
              </a:cxnLst>
              <a:rect l="l" t="t" r="r" b="b"/>
              <a:pathLst>
                <a:path w="8143875" h="3162300">
                  <a:moveTo>
                    <a:pt x="0" y="3162300"/>
                  </a:moveTo>
                  <a:cubicBezTo>
                    <a:pt x="1740694" y="2840037"/>
                    <a:pt x="3481388" y="2517775"/>
                    <a:pt x="4838700" y="1990725"/>
                  </a:cubicBezTo>
                  <a:cubicBezTo>
                    <a:pt x="6196012" y="1463675"/>
                    <a:pt x="7169943" y="731837"/>
                    <a:pt x="8143875" y="0"/>
                  </a:cubicBezTo>
                </a:path>
              </a:pathLst>
            </a:custGeom>
            <a:noFill/>
            <a:ln w="38100" cap="flat" cmpd="sng" algn="ctr">
              <a:solidFill>
                <a:srgbClr val="FF0000"/>
              </a:solidFill>
              <a:prstDash val="solid"/>
              <a:headEnd type="none" w="med" len="med"/>
              <a:tailEnd type="arrow" w="med" len="med"/>
            </a:ln>
            <a:effectLst>
              <a:outerShdw blurRad="50800" dist="63500" dir="2700000" algn="tl" rotWithShape="0">
                <a:prstClr val="black">
                  <a:alpha val="40000"/>
                </a:prstClr>
              </a:outerShdw>
            </a:effectLst>
          </p:spPr>
          <p:txBody>
            <a:bodyPr anchor="ctr"/>
            <a:lstStyle/>
            <a:p>
              <a:pPr algn="ctr" eaLnBrk="1" fontAlgn="auto" hangingPunct="1">
                <a:spcBef>
                  <a:spcPts val="0"/>
                </a:spcBef>
                <a:spcAft>
                  <a:spcPts val="0"/>
                </a:spcAft>
                <a:buFontTx/>
                <a:buNone/>
                <a:defRPr/>
              </a:pPr>
              <a:endParaRPr lang="ko-KR" altLang="en-US" sz="1800" kern="0">
                <a:solidFill>
                  <a:srgbClr val="000000"/>
                </a:solidFill>
                <a:latin typeface="굴림"/>
                <a:ea typeface="굴림"/>
              </a:endParaRPr>
            </a:p>
          </p:txBody>
        </p:sp>
        <p:sp>
          <p:nvSpPr>
            <p:cNvPr id="48" name="타원 39"/>
            <p:cNvSpPr/>
            <p:nvPr/>
          </p:nvSpPr>
          <p:spPr>
            <a:xfrm>
              <a:off x="-126922" y="5704241"/>
              <a:ext cx="643371" cy="643614"/>
            </a:xfrm>
            <a:prstGeom prst="ellipse">
              <a:avLst/>
            </a:prstGeom>
            <a:solidFill>
              <a:srgbClr val="E6E6E6">
                <a:alpha val="50196"/>
              </a:srgbClr>
            </a:solidFill>
            <a:ln w="28575" cap="flat" cmpd="sng" algn="ctr">
              <a:solidFill>
                <a:srgbClr val="FFFFFF"/>
              </a:solid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49" name="타원 40"/>
            <p:cNvSpPr/>
            <p:nvPr/>
          </p:nvSpPr>
          <p:spPr>
            <a:xfrm>
              <a:off x="4138521" y="4262068"/>
              <a:ext cx="643371" cy="641230"/>
            </a:xfrm>
            <a:prstGeom prst="ellipse">
              <a:avLst/>
            </a:prstGeom>
            <a:solidFill>
              <a:srgbClr val="FFC000">
                <a:alpha val="50196"/>
              </a:srgbClr>
            </a:solidFill>
            <a:ln w="28575" cap="flat" cmpd="sng" algn="ctr">
              <a:solidFill>
                <a:srgbClr val="FFFFFF"/>
              </a:solid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grpSp>
      <p:sp>
        <p:nvSpPr>
          <p:cNvPr id="25611" name="TextBox 58"/>
          <p:cNvSpPr txBox="1">
            <a:spLocks noChangeArrowheads="1"/>
          </p:cNvSpPr>
          <p:nvPr/>
        </p:nvSpPr>
        <p:spPr bwMode="auto">
          <a:xfrm>
            <a:off x="304800" y="3200400"/>
            <a:ext cx="457200" cy="1200150"/>
          </a:xfrm>
          <a:prstGeom prst="rect">
            <a:avLst/>
          </a:prstGeom>
          <a:noFill/>
          <a:ln w="9525">
            <a:noFill/>
            <a:miter lim="800000"/>
            <a:headEnd/>
            <a:tailEnd/>
          </a:ln>
        </p:spPr>
        <p:txBody>
          <a:bodyPr>
            <a:spAutoFit/>
          </a:bodyPr>
          <a:lstStyle/>
          <a:p>
            <a:r>
              <a:rPr lang="zh-CN" altLang="en-US" sz="1800"/>
              <a:t>股权设计</a:t>
            </a:r>
          </a:p>
        </p:txBody>
      </p:sp>
      <p:sp>
        <p:nvSpPr>
          <p:cNvPr id="60" name="직사각형 62"/>
          <p:cNvSpPr/>
          <p:nvPr/>
        </p:nvSpPr>
        <p:spPr>
          <a:xfrm>
            <a:off x="806450" y="24193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财务规划、入账指导</a:t>
            </a:r>
            <a:endParaRPr lang="ko-KR" altLang="en-US" sz="1000" b="1" kern="0" dirty="0">
              <a:solidFill>
                <a:srgbClr val="000000"/>
              </a:solidFill>
              <a:latin typeface="+mn-ea"/>
              <a:ea typeface="+mn-ea"/>
            </a:endParaRPr>
          </a:p>
        </p:txBody>
      </p:sp>
      <p:sp>
        <p:nvSpPr>
          <p:cNvPr id="61" name="직사각형 62"/>
          <p:cNvSpPr/>
          <p:nvPr/>
        </p:nvSpPr>
        <p:spPr>
          <a:xfrm>
            <a:off x="806450" y="27241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技术发展方向指导</a:t>
            </a:r>
            <a:endParaRPr lang="ko-KR" altLang="en-US" sz="1000" b="1" kern="0" dirty="0">
              <a:solidFill>
                <a:srgbClr val="000000"/>
              </a:solidFill>
              <a:latin typeface="+mn-ea"/>
              <a:ea typeface="+mn-ea"/>
            </a:endParaRPr>
          </a:p>
        </p:txBody>
      </p:sp>
      <p:sp>
        <p:nvSpPr>
          <p:cNvPr id="62" name="타원 40"/>
          <p:cNvSpPr/>
          <p:nvPr/>
        </p:nvSpPr>
        <p:spPr>
          <a:xfrm>
            <a:off x="2667000" y="3562350"/>
            <a:ext cx="574675" cy="428625"/>
          </a:xfrm>
          <a:prstGeom prst="ellipse">
            <a:avLst/>
          </a:prstGeom>
          <a:solidFill>
            <a:srgbClr val="FFC000">
              <a:alpha val="50196"/>
            </a:srgbClr>
          </a:solidFill>
          <a:ln w="28575" cap="flat" cmpd="sng" algn="ctr">
            <a:solidFill>
              <a:srgbClr val="FFFFFF"/>
            </a:solid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63" name="타원 40"/>
          <p:cNvSpPr/>
          <p:nvPr/>
        </p:nvSpPr>
        <p:spPr>
          <a:xfrm>
            <a:off x="5597525" y="2524125"/>
            <a:ext cx="574675" cy="428625"/>
          </a:xfrm>
          <a:prstGeom prst="ellipse">
            <a:avLst/>
          </a:prstGeom>
          <a:solidFill>
            <a:srgbClr val="FFC000">
              <a:alpha val="50196"/>
            </a:srgbClr>
          </a:solidFill>
          <a:ln w="28575" cap="flat" cmpd="sng" algn="ctr">
            <a:solidFill>
              <a:srgbClr val="FFFFFF"/>
            </a:solid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64" name="타원 40"/>
          <p:cNvSpPr/>
          <p:nvPr/>
        </p:nvSpPr>
        <p:spPr>
          <a:xfrm>
            <a:off x="7086600" y="1581150"/>
            <a:ext cx="574675" cy="428625"/>
          </a:xfrm>
          <a:prstGeom prst="ellipse">
            <a:avLst/>
          </a:prstGeom>
          <a:solidFill>
            <a:srgbClr val="FFC000">
              <a:alpha val="50196"/>
            </a:srgbClr>
          </a:solidFill>
          <a:ln w="28575" cap="flat" cmpd="sng" algn="ctr">
            <a:solidFill>
              <a:srgbClr val="FFFFFF"/>
            </a:solid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65" name="타원 40"/>
          <p:cNvSpPr/>
          <p:nvPr/>
        </p:nvSpPr>
        <p:spPr>
          <a:xfrm>
            <a:off x="1219200" y="3895725"/>
            <a:ext cx="574675" cy="428625"/>
          </a:xfrm>
          <a:prstGeom prst="ellipse">
            <a:avLst/>
          </a:prstGeom>
          <a:solidFill>
            <a:srgbClr val="FFC000">
              <a:alpha val="50196"/>
            </a:srgbClr>
          </a:solidFill>
          <a:ln w="28575" cap="flat" cmpd="sng" algn="ctr">
            <a:solidFill>
              <a:srgbClr val="FFFFFF"/>
            </a:solidFill>
            <a:prstDash val="solid"/>
          </a:ln>
          <a:effectLst/>
        </p:spPr>
        <p:txBody>
          <a:bodyPr anchor="ctr"/>
          <a:lstStyle/>
          <a:p>
            <a:pPr algn="ctr" eaLnBrk="1" fontAlgn="auto" hangingPunct="1">
              <a:spcBef>
                <a:spcPts val="0"/>
              </a:spcBef>
              <a:spcAft>
                <a:spcPts val="0"/>
              </a:spcAft>
              <a:buFontTx/>
              <a:buNone/>
              <a:defRPr/>
            </a:pPr>
            <a:endParaRPr lang="ko-KR" altLang="en-US" sz="1800" kern="0">
              <a:solidFill>
                <a:srgbClr val="FFFFFF"/>
              </a:solidFill>
              <a:latin typeface="굴림"/>
              <a:ea typeface="굴림"/>
            </a:endParaRPr>
          </a:p>
        </p:txBody>
      </p:sp>
      <p:sp>
        <p:nvSpPr>
          <p:cNvPr id="66" name="직사각형 62"/>
          <p:cNvSpPr/>
          <p:nvPr/>
        </p:nvSpPr>
        <p:spPr>
          <a:xfrm>
            <a:off x="2254250" y="12223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高企培育</a:t>
            </a:r>
            <a:r>
              <a:rPr lang="en-US" altLang="zh-CN" sz="1000" b="1" kern="0" dirty="0">
                <a:solidFill>
                  <a:srgbClr val="000000"/>
                </a:solidFill>
                <a:latin typeface="+mn-ea"/>
                <a:ea typeface="+mn-ea"/>
              </a:rPr>
              <a:t>10-500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67" name="직사각형 62"/>
          <p:cNvSpPr/>
          <p:nvPr/>
        </p:nvSpPr>
        <p:spPr>
          <a:xfrm>
            <a:off x="2254250" y="15271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小巨人</a:t>
            </a:r>
            <a:r>
              <a:rPr lang="en-US" altLang="zh-CN" sz="1000" b="1" kern="0" dirty="0">
                <a:solidFill>
                  <a:srgbClr val="000000"/>
                </a:solidFill>
                <a:latin typeface="+mn-ea"/>
                <a:ea typeface="+mn-ea"/>
              </a:rPr>
              <a:t>60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68" name="직사각형 62"/>
          <p:cNvSpPr/>
          <p:nvPr/>
        </p:nvSpPr>
        <p:spPr>
          <a:xfrm>
            <a:off x="2286000" y="18319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高企认定</a:t>
            </a:r>
            <a:r>
              <a:rPr lang="en-US" altLang="zh-CN" sz="1000" b="1" kern="0" dirty="0">
                <a:solidFill>
                  <a:srgbClr val="000000"/>
                </a:solidFill>
                <a:latin typeface="+mn-ea"/>
                <a:ea typeface="+mn-ea"/>
              </a:rPr>
              <a:t>120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69" name="직사각형 62"/>
          <p:cNvSpPr/>
          <p:nvPr/>
        </p:nvSpPr>
        <p:spPr>
          <a:xfrm>
            <a:off x="2254250" y="21367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研发机构</a:t>
            </a:r>
            <a:r>
              <a:rPr lang="en-US" altLang="zh-CN" sz="1000" b="1" kern="0" dirty="0">
                <a:solidFill>
                  <a:srgbClr val="000000"/>
                </a:solidFill>
                <a:latin typeface="+mn-ea"/>
                <a:ea typeface="+mn-ea"/>
              </a:rPr>
              <a:t>100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70" name="직사각형 62"/>
          <p:cNvSpPr/>
          <p:nvPr/>
        </p:nvSpPr>
        <p:spPr>
          <a:xfrm>
            <a:off x="2254250" y="24415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创新卷</a:t>
            </a:r>
            <a:r>
              <a:rPr lang="en-US" altLang="zh-CN" sz="1000" b="1" kern="0" dirty="0">
                <a:solidFill>
                  <a:srgbClr val="000000"/>
                </a:solidFill>
                <a:latin typeface="+mn-ea"/>
                <a:ea typeface="+mn-ea"/>
              </a:rPr>
              <a:t>10-300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71" name="직사각형 62"/>
          <p:cNvSpPr/>
          <p:nvPr/>
        </p:nvSpPr>
        <p:spPr>
          <a:xfrm>
            <a:off x="2254250" y="27463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研发补助</a:t>
            </a:r>
            <a:r>
              <a:rPr lang="en-US" altLang="zh-CN" sz="1000" b="1" kern="0" dirty="0">
                <a:solidFill>
                  <a:srgbClr val="000000"/>
                </a:solidFill>
                <a:latin typeface="+mn-ea"/>
                <a:ea typeface="+mn-ea"/>
              </a:rPr>
              <a:t>15%</a:t>
            </a:r>
            <a:endParaRPr lang="ko-KR" altLang="en-US" sz="1000" b="1" kern="0" dirty="0">
              <a:solidFill>
                <a:srgbClr val="000000"/>
              </a:solidFill>
              <a:latin typeface="+mn-ea"/>
              <a:ea typeface="+mn-ea"/>
            </a:endParaRPr>
          </a:p>
        </p:txBody>
      </p:sp>
      <p:sp>
        <p:nvSpPr>
          <p:cNvPr id="72" name="직사각형 62"/>
          <p:cNvSpPr/>
          <p:nvPr/>
        </p:nvSpPr>
        <p:spPr>
          <a:xfrm>
            <a:off x="2254250" y="30289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创新基金</a:t>
            </a:r>
            <a:r>
              <a:rPr lang="en-US" altLang="zh-CN" sz="1000" b="1" kern="0" dirty="0">
                <a:solidFill>
                  <a:srgbClr val="000000"/>
                </a:solidFill>
                <a:latin typeface="+mn-ea"/>
                <a:ea typeface="+mn-ea"/>
              </a:rPr>
              <a:t>20-50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73" name="직사각형 62"/>
          <p:cNvSpPr/>
          <p:nvPr/>
        </p:nvSpPr>
        <p:spPr>
          <a:xfrm>
            <a:off x="3702050" y="12223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引入天使投资</a:t>
            </a:r>
            <a:endParaRPr lang="ko-KR" altLang="en-US" sz="1000" b="1" kern="0" dirty="0">
              <a:solidFill>
                <a:srgbClr val="000000"/>
              </a:solidFill>
              <a:latin typeface="+mn-ea"/>
              <a:ea typeface="+mn-ea"/>
            </a:endParaRPr>
          </a:p>
        </p:txBody>
      </p:sp>
      <p:sp>
        <p:nvSpPr>
          <p:cNvPr id="74" name="직사각형 62"/>
          <p:cNvSpPr/>
          <p:nvPr/>
        </p:nvSpPr>
        <p:spPr>
          <a:xfrm>
            <a:off x="3733800" y="15049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科技贷款</a:t>
            </a:r>
            <a:endParaRPr lang="ko-KR" altLang="en-US" sz="1000" b="1" kern="0" dirty="0">
              <a:solidFill>
                <a:srgbClr val="000000"/>
              </a:solidFill>
              <a:latin typeface="+mn-ea"/>
              <a:ea typeface="+mn-ea"/>
            </a:endParaRPr>
          </a:p>
        </p:txBody>
      </p:sp>
      <p:sp>
        <p:nvSpPr>
          <p:cNvPr id="75" name="직사각형 62"/>
          <p:cNvSpPr/>
          <p:nvPr/>
        </p:nvSpPr>
        <p:spPr>
          <a:xfrm>
            <a:off x="3733800" y="17557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投资补贴</a:t>
            </a:r>
            <a:r>
              <a:rPr lang="en-US" altLang="zh-CN" sz="1000" b="1" kern="0" dirty="0">
                <a:solidFill>
                  <a:srgbClr val="000000"/>
                </a:solidFill>
                <a:latin typeface="+mn-ea"/>
                <a:ea typeface="+mn-ea"/>
              </a:rPr>
              <a:t>10%</a:t>
            </a:r>
            <a:endParaRPr lang="ko-KR" altLang="en-US" sz="1000" b="1" kern="0" dirty="0">
              <a:solidFill>
                <a:srgbClr val="000000"/>
              </a:solidFill>
              <a:latin typeface="+mn-ea"/>
              <a:ea typeface="+mn-ea"/>
            </a:endParaRPr>
          </a:p>
        </p:txBody>
      </p:sp>
      <p:sp>
        <p:nvSpPr>
          <p:cNvPr id="76" name="직사각형 62"/>
          <p:cNvSpPr/>
          <p:nvPr/>
        </p:nvSpPr>
        <p:spPr>
          <a:xfrm>
            <a:off x="3778250" y="20605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贷款贴息</a:t>
            </a:r>
            <a:r>
              <a:rPr lang="en-US" altLang="zh-CN" sz="1000" b="1" kern="0" dirty="0">
                <a:solidFill>
                  <a:srgbClr val="000000"/>
                </a:solidFill>
                <a:latin typeface="+mn-ea"/>
                <a:ea typeface="+mn-ea"/>
              </a:rPr>
              <a:t>10-200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77" name="직사각형 62"/>
          <p:cNvSpPr/>
          <p:nvPr/>
        </p:nvSpPr>
        <p:spPr>
          <a:xfrm>
            <a:off x="3778250" y="23653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股交中心挂牌</a:t>
            </a:r>
            <a:r>
              <a:rPr lang="en-US" altLang="zh-CN" sz="1000" b="1" kern="0" dirty="0">
                <a:solidFill>
                  <a:srgbClr val="000000"/>
                </a:solidFill>
                <a:latin typeface="+mn-ea"/>
                <a:ea typeface="+mn-ea"/>
              </a:rPr>
              <a:t>5-25</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78" name="직사각형 62"/>
          <p:cNvSpPr/>
          <p:nvPr/>
        </p:nvSpPr>
        <p:spPr>
          <a:xfrm>
            <a:off x="3778250" y="26701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高成长性企业认定</a:t>
            </a:r>
            <a:endParaRPr lang="ko-KR" altLang="en-US" sz="1000" b="1" kern="0" dirty="0">
              <a:solidFill>
                <a:srgbClr val="000000"/>
              </a:solidFill>
              <a:latin typeface="+mn-ea"/>
              <a:ea typeface="+mn-ea"/>
            </a:endParaRPr>
          </a:p>
        </p:txBody>
      </p:sp>
      <p:sp>
        <p:nvSpPr>
          <p:cNvPr id="79" name="직사각형 62"/>
          <p:cNvSpPr/>
          <p:nvPr/>
        </p:nvSpPr>
        <p:spPr>
          <a:xfrm>
            <a:off x="5149850" y="12223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新三板补贴</a:t>
            </a:r>
            <a:r>
              <a:rPr lang="en-US" altLang="zh-CN" sz="1000" b="1" kern="0" dirty="0">
                <a:solidFill>
                  <a:srgbClr val="000000"/>
                </a:solidFill>
                <a:latin typeface="+mn-ea"/>
                <a:ea typeface="+mn-ea"/>
              </a:rPr>
              <a:t>375</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81" name="직사각형 62"/>
          <p:cNvSpPr/>
          <p:nvPr/>
        </p:nvSpPr>
        <p:spPr>
          <a:xfrm>
            <a:off x="5226050" y="16795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创新卷</a:t>
            </a:r>
            <a:r>
              <a:rPr lang="en-US" altLang="zh-CN" sz="1000" b="1" kern="0" dirty="0">
                <a:solidFill>
                  <a:srgbClr val="000000"/>
                </a:solidFill>
                <a:latin typeface="+mn-ea"/>
                <a:ea typeface="+mn-ea"/>
              </a:rPr>
              <a:t>10-300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82" name="직사각형 62"/>
          <p:cNvSpPr/>
          <p:nvPr/>
        </p:nvSpPr>
        <p:spPr>
          <a:xfrm>
            <a:off x="5181600" y="18859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研发补助</a:t>
            </a:r>
            <a:r>
              <a:rPr lang="en-US" altLang="zh-CN" sz="1000" b="1" kern="0" dirty="0">
                <a:solidFill>
                  <a:srgbClr val="000000"/>
                </a:solidFill>
                <a:latin typeface="+mn-ea"/>
                <a:ea typeface="+mn-ea"/>
              </a:rPr>
              <a:t>15%</a:t>
            </a:r>
            <a:endParaRPr lang="ko-KR" altLang="en-US" sz="1000" b="1" kern="0" dirty="0">
              <a:solidFill>
                <a:srgbClr val="000000"/>
              </a:solidFill>
              <a:latin typeface="+mn-ea"/>
              <a:ea typeface="+mn-ea"/>
            </a:endParaRPr>
          </a:p>
        </p:txBody>
      </p:sp>
      <p:sp>
        <p:nvSpPr>
          <p:cNvPr id="83" name="직사각형 62"/>
          <p:cNvSpPr/>
          <p:nvPr/>
        </p:nvSpPr>
        <p:spPr>
          <a:xfrm>
            <a:off x="5226050" y="14509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贷款贴息</a:t>
            </a:r>
            <a:r>
              <a:rPr lang="en-US" altLang="zh-CN" sz="1000" b="1" kern="0" dirty="0">
                <a:solidFill>
                  <a:srgbClr val="000000"/>
                </a:solidFill>
                <a:latin typeface="+mn-ea"/>
                <a:ea typeface="+mn-ea"/>
              </a:rPr>
              <a:t>10-200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84" name="직사각형 62"/>
          <p:cNvSpPr/>
          <p:nvPr/>
        </p:nvSpPr>
        <p:spPr>
          <a:xfrm>
            <a:off x="5181600" y="21367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重大科技专项</a:t>
            </a:r>
            <a:r>
              <a:rPr lang="en-US" altLang="zh-CN" sz="1000" b="1" kern="0" dirty="0">
                <a:solidFill>
                  <a:srgbClr val="000000"/>
                </a:solidFill>
                <a:latin typeface="+mn-ea"/>
                <a:ea typeface="+mn-ea"/>
              </a:rPr>
              <a:t>…</a:t>
            </a:r>
            <a:endParaRPr lang="ko-KR" altLang="en-US" sz="1000" b="1" kern="0" dirty="0">
              <a:solidFill>
                <a:srgbClr val="000000"/>
              </a:solidFill>
              <a:latin typeface="+mn-ea"/>
              <a:ea typeface="+mn-ea"/>
            </a:endParaRPr>
          </a:p>
        </p:txBody>
      </p:sp>
      <p:sp>
        <p:nvSpPr>
          <p:cNvPr id="85" name="직사각형 62"/>
          <p:cNvSpPr/>
          <p:nvPr/>
        </p:nvSpPr>
        <p:spPr>
          <a:xfrm>
            <a:off x="6673850" y="23431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引入政府投资</a:t>
            </a:r>
            <a:endParaRPr lang="ko-KR" altLang="en-US" sz="1000" b="1" kern="0" dirty="0">
              <a:solidFill>
                <a:srgbClr val="000000"/>
              </a:solidFill>
              <a:latin typeface="+mn-ea"/>
              <a:ea typeface="+mn-ea"/>
            </a:endParaRPr>
          </a:p>
        </p:txBody>
      </p:sp>
      <p:sp>
        <p:nvSpPr>
          <p:cNvPr id="86" name="직사각형 62"/>
          <p:cNvSpPr/>
          <p:nvPr/>
        </p:nvSpPr>
        <p:spPr>
          <a:xfrm>
            <a:off x="6673850" y="25717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成立投资基金</a:t>
            </a:r>
            <a:endParaRPr lang="ko-KR" altLang="en-US" sz="1000" b="1" kern="0" dirty="0">
              <a:solidFill>
                <a:srgbClr val="000000"/>
              </a:solidFill>
              <a:latin typeface="+mn-ea"/>
              <a:ea typeface="+mn-ea"/>
            </a:endParaRPr>
          </a:p>
        </p:txBody>
      </p:sp>
      <p:sp>
        <p:nvSpPr>
          <p:cNvPr id="87" name="직사각형 62"/>
          <p:cNvSpPr/>
          <p:nvPr/>
        </p:nvSpPr>
        <p:spPr>
          <a:xfrm>
            <a:off x="6673850" y="2800350"/>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政府配套基金</a:t>
            </a:r>
            <a:endParaRPr lang="ko-KR" altLang="en-US" sz="1000" b="1" kern="0" dirty="0">
              <a:solidFill>
                <a:srgbClr val="000000"/>
              </a:solidFill>
              <a:latin typeface="+mn-ea"/>
              <a:ea typeface="+mn-ea"/>
            </a:endParaRPr>
          </a:p>
        </p:txBody>
      </p:sp>
      <p:sp>
        <p:nvSpPr>
          <p:cNvPr id="103" name="직사각형 62"/>
          <p:cNvSpPr/>
          <p:nvPr/>
        </p:nvSpPr>
        <p:spPr>
          <a:xfrm>
            <a:off x="6673850" y="30511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创新卷</a:t>
            </a:r>
            <a:r>
              <a:rPr lang="en-US" altLang="zh-CN" sz="1000" b="1" kern="0" dirty="0">
                <a:solidFill>
                  <a:srgbClr val="000000"/>
                </a:solidFill>
                <a:latin typeface="+mn-ea"/>
                <a:ea typeface="+mn-ea"/>
              </a:rPr>
              <a:t>10-300</a:t>
            </a:r>
            <a:r>
              <a:rPr lang="zh-CN" altLang="en-US" sz="1000" b="1" kern="0" dirty="0">
                <a:solidFill>
                  <a:srgbClr val="000000"/>
                </a:solidFill>
                <a:latin typeface="+mn-ea"/>
                <a:ea typeface="+mn-ea"/>
              </a:rPr>
              <a:t>万</a:t>
            </a:r>
            <a:endParaRPr lang="ko-KR" altLang="en-US" sz="1000" b="1" kern="0" dirty="0">
              <a:solidFill>
                <a:srgbClr val="000000"/>
              </a:solidFill>
              <a:latin typeface="+mn-ea"/>
              <a:ea typeface="+mn-ea"/>
            </a:endParaRPr>
          </a:p>
        </p:txBody>
      </p:sp>
      <p:sp>
        <p:nvSpPr>
          <p:cNvPr id="104" name="직사각형 62"/>
          <p:cNvSpPr/>
          <p:nvPr/>
        </p:nvSpPr>
        <p:spPr>
          <a:xfrm>
            <a:off x="6705600" y="32797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引入投资补贴</a:t>
            </a:r>
            <a:endParaRPr lang="ko-KR" altLang="en-US" sz="1000" b="1" kern="0" dirty="0">
              <a:solidFill>
                <a:srgbClr val="000000"/>
              </a:solidFill>
              <a:latin typeface="+mn-ea"/>
              <a:ea typeface="+mn-ea"/>
            </a:endParaRPr>
          </a:p>
        </p:txBody>
      </p:sp>
      <p:sp>
        <p:nvSpPr>
          <p:cNvPr id="105" name="직사각형 62"/>
          <p:cNvSpPr/>
          <p:nvPr/>
        </p:nvSpPr>
        <p:spPr>
          <a:xfrm>
            <a:off x="6705600" y="35083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对外投资补贴</a:t>
            </a:r>
            <a:endParaRPr lang="ko-KR" altLang="en-US" sz="1000" b="1" kern="0" dirty="0">
              <a:solidFill>
                <a:srgbClr val="000000"/>
              </a:solidFill>
              <a:latin typeface="+mn-ea"/>
              <a:ea typeface="+mn-ea"/>
            </a:endParaRPr>
          </a:p>
        </p:txBody>
      </p:sp>
      <p:sp>
        <p:nvSpPr>
          <p:cNvPr id="106" name="직사각형 62"/>
          <p:cNvSpPr/>
          <p:nvPr/>
        </p:nvSpPr>
        <p:spPr>
          <a:xfrm>
            <a:off x="6705600" y="3736975"/>
            <a:ext cx="1403350" cy="282575"/>
          </a:xfrm>
          <a:prstGeom prst="rect">
            <a:avLst/>
          </a:prstGeom>
          <a:noFill/>
          <a:ln w="3175" cap="flat" cmpd="sng" algn="ctr">
            <a:noFill/>
            <a:prstDash val="solid"/>
          </a:ln>
          <a:effectLst/>
        </p:spPr>
        <p:txBody>
          <a:bodyPr anchor="ctr"/>
          <a:lstStyle/>
          <a:p>
            <a:pPr algn="ctr" eaLnBrk="1" fontAlgn="auto" hangingPunct="1">
              <a:spcBef>
                <a:spcPts val="0"/>
              </a:spcBef>
              <a:spcAft>
                <a:spcPts val="0"/>
              </a:spcAft>
              <a:buFontTx/>
              <a:buNone/>
              <a:defRPr/>
            </a:pPr>
            <a:r>
              <a:rPr lang="zh-CN" altLang="en-US" sz="1000" b="1" kern="0" dirty="0">
                <a:solidFill>
                  <a:srgbClr val="000000"/>
                </a:solidFill>
                <a:latin typeface="+mn-ea"/>
                <a:ea typeface="+mn-ea"/>
              </a:rPr>
              <a:t>重大科技专项</a:t>
            </a:r>
            <a:r>
              <a:rPr lang="en-US" altLang="zh-CN" sz="1000" b="1" kern="0" dirty="0">
                <a:solidFill>
                  <a:srgbClr val="000000"/>
                </a:solidFill>
                <a:latin typeface="+mn-ea"/>
                <a:ea typeface="+mn-ea"/>
              </a:rPr>
              <a:t>…</a:t>
            </a:r>
            <a:endParaRPr lang="ko-KR" altLang="en-US" sz="1000" b="1" kern="0" dirty="0">
              <a:solidFill>
                <a:srgbClr val="000000"/>
              </a:solidFill>
              <a:latin typeface="+mn-ea"/>
              <a:ea typeface="+mn-ea"/>
            </a:endParaRPr>
          </a:p>
        </p:txBody>
      </p:sp>
      <p:sp>
        <p:nvSpPr>
          <p:cNvPr id="107" name="TextBox 106"/>
          <p:cNvSpPr txBox="1"/>
          <p:nvPr/>
        </p:nvSpPr>
        <p:spPr>
          <a:xfrm>
            <a:off x="228600" y="4400550"/>
            <a:ext cx="723900" cy="307975"/>
          </a:xfrm>
          <a:prstGeom prst="rect">
            <a:avLst/>
          </a:prstGeom>
          <a:noFill/>
        </p:spPr>
        <p:txBody>
          <a:bodyPr wrap="none">
            <a:spAutoFit/>
          </a:bodyPr>
          <a:lstStyle/>
          <a:p>
            <a:pPr>
              <a:buFont typeface="Arial" charset="0"/>
              <a:buNone/>
              <a:defRPr/>
            </a:pPr>
            <a:r>
              <a:rPr lang="zh-CN" altLang="en-US" sz="1400" dirty="0">
                <a:latin typeface="+mn-ea"/>
                <a:ea typeface="+mn-ea"/>
              </a:rPr>
              <a:t>注册前</a:t>
            </a:r>
          </a:p>
        </p:txBody>
      </p:sp>
      <p:sp>
        <p:nvSpPr>
          <p:cNvPr id="108" name="TextBox 107"/>
          <p:cNvSpPr txBox="1"/>
          <p:nvPr/>
        </p:nvSpPr>
        <p:spPr>
          <a:xfrm>
            <a:off x="1104900" y="4400550"/>
            <a:ext cx="723900" cy="307975"/>
          </a:xfrm>
          <a:prstGeom prst="rect">
            <a:avLst/>
          </a:prstGeom>
          <a:noFill/>
        </p:spPr>
        <p:txBody>
          <a:bodyPr wrap="none">
            <a:spAutoFit/>
          </a:bodyPr>
          <a:lstStyle/>
          <a:p>
            <a:pPr>
              <a:buFont typeface="Arial" charset="0"/>
              <a:buNone/>
              <a:defRPr/>
            </a:pPr>
            <a:r>
              <a:rPr lang="zh-CN" altLang="en-US" sz="1400" dirty="0">
                <a:latin typeface="+mn-ea"/>
                <a:ea typeface="+mn-ea"/>
              </a:rPr>
              <a:t>第一年</a:t>
            </a:r>
          </a:p>
        </p:txBody>
      </p:sp>
      <p:sp>
        <p:nvSpPr>
          <p:cNvPr id="109" name="TextBox 108"/>
          <p:cNvSpPr txBox="1"/>
          <p:nvPr/>
        </p:nvSpPr>
        <p:spPr>
          <a:xfrm>
            <a:off x="2590800" y="4400550"/>
            <a:ext cx="723900" cy="307975"/>
          </a:xfrm>
          <a:prstGeom prst="rect">
            <a:avLst/>
          </a:prstGeom>
          <a:noFill/>
        </p:spPr>
        <p:txBody>
          <a:bodyPr wrap="none">
            <a:spAutoFit/>
          </a:bodyPr>
          <a:lstStyle/>
          <a:p>
            <a:pPr>
              <a:buFont typeface="Arial" charset="0"/>
              <a:buNone/>
              <a:defRPr/>
            </a:pPr>
            <a:r>
              <a:rPr lang="zh-CN" altLang="en-US" sz="1400" dirty="0">
                <a:latin typeface="+mn-ea"/>
                <a:ea typeface="+mn-ea"/>
              </a:rPr>
              <a:t>第二年</a:t>
            </a:r>
          </a:p>
        </p:txBody>
      </p:sp>
      <p:sp>
        <p:nvSpPr>
          <p:cNvPr id="110" name="TextBox 109"/>
          <p:cNvSpPr txBox="1"/>
          <p:nvPr/>
        </p:nvSpPr>
        <p:spPr>
          <a:xfrm>
            <a:off x="4152900" y="4400550"/>
            <a:ext cx="723900" cy="307975"/>
          </a:xfrm>
          <a:prstGeom prst="rect">
            <a:avLst/>
          </a:prstGeom>
          <a:noFill/>
        </p:spPr>
        <p:txBody>
          <a:bodyPr wrap="none">
            <a:spAutoFit/>
          </a:bodyPr>
          <a:lstStyle/>
          <a:p>
            <a:pPr>
              <a:buFont typeface="Arial" charset="0"/>
              <a:buNone/>
              <a:defRPr/>
            </a:pPr>
            <a:r>
              <a:rPr lang="zh-CN" altLang="en-US" sz="1400" dirty="0">
                <a:latin typeface="+mn-ea"/>
                <a:ea typeface="+mn-ea"/>
              </a:rPr>
              <a:t>第三年</a:t>
            </a:r>
          </a:p>
        </p:txBody>
      </p:sp>
      <p:sp>
        <p:nvSpPr>
          <p:cNvPr id="111" name="TextBox 110"/>
          <p:cNvSpPr txBox="1"/>
          <p:nvPr/>
        </p:nvSpPr>
        <p:spPr>
          <a:xfrm>
            <a:off x="5600700" y="4397375"/>
            <a:ext cx="723900" cy="307975"/>
          </a:xfrm>
          <a:prstGeom prst="rect">
            <a:avLst/>
          </a:prstGeom>
          <a:noFill/>
        </p:spPr>
        <p:txBody>
          <a:bodyPr wrap="none">
            <a:spAutoFit/>
          </a:bodyPr>
          <a:lstStyle/>
          <a:p>
            <a:pPr>
              <a:buFont typeface="Arial" charset="0"/>
              <a:buNone/>
              <a:defRPr/>
            </a:pPr>
            <a:r>
              <a:rPr lang="zh-CN" altLang="en-US" sz="1400" dirty="0">
                <a:latin typeface="+mn-ea"/>
                <a:ea typeface="+mn-ea"/>
              </a:rPr>
              <a:t>第四年</a:t>
            </a:r>
          </a:p>
        </p:txBody>
      </p:sp>
      <p:sp>
        <p:nvSpPr>
          <p:cNvPr id="112" name="TextBox 111"/>
          <p:cNvSpPr txBox="1"/>
          <p:nvPr/>
        </p:nvSpPr>
        <p:spPr>
          <a:xfrm>
            <a:off x="7048500" y="4400550"/>
            <a:ext cx="723900" cy="307975"/>
          </a:xfrm>
          <a:prstGeom prst="rect">
            <a:avLst/>
          </a:prstGeom>
          <a:noFill/>
        </p:spPr>
        <p:txBody>
          <a:bodyPr wrap="none">
            <a:spAutoFit/>
          </a:bodyPr>
          <a:lstStyle/>
          <a:p>
            <a:pPr>
              <a:buFont typeface="Arial" charset="0"/>
              <a:buNone/>
              <a:defRPr/>
            </a:pPr>
            <a:r>
              <a:rPr lang="zh-CN" altLang="en-US" sz="1400" dirty="0">
                <a:latin typeface="+mn-ea"/>
                <a:ea typeface="+mn-ea"/>
              </a:rPr>
              <a:t>第五年</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6627"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6628"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6629"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6630"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6631"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七、我们的资源</a:t>
            </a:r>
            <a:endParaRPr lang="en-US" sz="2000" b="1">
              <a:solidFill>
                <a:srgbClr val="E24B00"/>
              </a:solidFill>
              <a:latin typeface="Verdana" pitchFamily="34" charset="0"/>
              <a:ea typeface="微软雅黑" pitchFamily="34" charset="-122"/>
              <a:sym typeface="Verdana" pitchFamily="34" charset="0"/>
            </a:endParaRPr>
          </a:p>
        </p:txBody>
      </p:sp>
      <p:pic>
        <p:nvPicPr>
          <p:cNvPr id="26633" name="图片 8" descr="694319043311635138.jpg"/>
          <p:cNvPicPr>
            <a:picLocks noChangeAspect="1"/>
          </p:cNvPicPr>
          <p:nvPr/>
        </p:nvPicPr>
        <p:blipFill>
          <a:blip r:embed="rId4" cstate="print"/>
          <a:srcRect/>
          <a:stretch>
            <a:fillRect/>
          </a:stretch>
        </p:blipFill>
        <p:spPr bwMode="auto">
          <a:xfrm>
            <a:off x="762000" y="844550"/>
            <a:ext cx="7772400" cy="3830638"/>
          </a:xfrm>
          <a:prstGeom prst="rect">
            <a:avLst/>
          </a:prstGeom>
          <a:noFill/>
          <a:ln w="9525">
            <a:noFill/>
            <a:miter lim="800000"/>
            <a:headEnd/>
            <a:tailEnd/>
          </a:ln>
        </p:spPr>
      </p:pic>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7651"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7652"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7653"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7654"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7655"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八、成功案例</a:t>
            </a:r>
            <a:endParaRPr lang="en-US" sz="2000" b="1">
              <a:solidFill>
                <a:srgbClr val="E24B00"/>
              </a:solidFill>
              <a:latin typeface="Verdana" pitchFamily="34" charset="0"/>
              <a:ea typeface="微软雅黑" pitchFamily="34" charset="-122"/>
              <a:sym typeface="Verdana" pitchFamily="34" charset="0"/>
            </a:endParaRPr>
          </a:p>
        </p:txBody>
      </p:sp>
      <p:sp>
        <p:nvSpPr>
          <p:cNvPr id="9" name="文本框 3"/>
          <p:cNvSpPr txBox="1">
            <a:spLocks noChangeArrowheads="1"/>
          </p:cNvSpPr>
          <p:nvPr/>
        </p:nvSpPr>
        <p:spPr bwMode="auto">
          <a:xfrm>
            <a:off x="609600" y="971550"/>
            <a:ext cx="7696200" cy="830263"/>
          </a:xfrm>
          <a:prstGeom prst="rect">
            <a:avLst/>
          </a:prstGeom>
          <a:noFill/>
          <a:ln w="9525">
            <a:noFill/>
            <a:miter lim="800000"/>
            <a:headEnd/>
            <a:tailEnd/>
          </a:ln>
        </p:spPr>
        <p:txBody>
          <a:bodyPr>
            <a:spAutoFit/>
          </a:bodyPr>
          <a:lstStyle/>
          <a:p>
            <a:pPr marL="304800" indent="-304800" eaLnBrk="1" hangingPunct="1">
              <a:lnSpc>
                <a:spcPct val="150000"/>
              </a:lnSpc>
            </a:pPr>
            <a:r>
              <a:rPr lang="zh-CN" altLang="en-US" sz="1600" b="1">
                <a:latin typeface="Calibri" pitchFamily="34" charset="0"/>
                <a:sym typeface="Arial" pitchFamily="34" charset="0"/>
              </a:rPr>
              <a:t>        一、番禺创新科技型企业协会</a:t>
            </a:r>
            <a:endParaRPr lang="en-US" altLang="zh-CN" sz="1600" b="1">
              <a:latin typeface="Calibri" pitchFamily="34" charset="0"/>
              <a:sym typeface="Arial" pitchFamily="34" charset="0"/>
            </a:endParaRPr>
          </a:p>
          <a:p>
            <a:pPr marL="304800" indent="-304800" eaLnBrk="1" hangingPunct="1">
              <a:lnSpc>
                <a:spcPct val="150000"/>
              </a:lnSpc>
            </a:pPr>
            <a:r>
              <a:rPr lang="en-US" altLang="zh-CN" sz="1600" b="1">
                <a:latin typeface="Calibri" pitchFamily="34" charset="0"/>
                <a:sym typeface="Arial" pitchFamily="34" charset="0"/>
              </a:rPr>
              <a:t> </a:t>
            </a:r>
            <a:r>
              <a:rPr lang="zh-CN" altLang="en-US" sz="1600" b="1">
                <a:latin typeface="Calibri" pitchFamily="34" charset="0"/>
                <a:sym typeface="Arial" pitchFamily="34" charset="0"/>
              </a:rPr>
              <a:t>                </a:t>
            </a:r>
            <a:r>
              <a:rPr lang="en-US" altLang="zh-CN" sz="1600" b="1">
                <a:latin typeface="Calibri" pitchFamily="34" charset="0"/>
                <a:sym typeface="Arial" pitchFamily="34" charset="0"/>
              </a:rPr>
              <a:t>2015</a:t>
            </a:r>
            <a:r>
              <a:rPr lang="zh-CN" altLang="en-US" sz="1600" b="1">
                <a:latin typeface="Calibri" pitchFamily="34" charset="0"/>
                <a:sym typeface="Arial" pitchFamily="34" charset="0"/>
              </a:rPr>
              <a:t>年被评为广东省科技骨干培育，省科技厅补助</a:t>
            </a:r>
            <a:r>
              <a:rPr lang="en-US" altLang="zh-CN" sz="1600" b="1">
                <a:latin typeface="Calibri" pitchFamily="34" charset="0"/>
                <a:sym typeface="Arial" pitchFamily="34" charset="0"/>
              </a:rPr>
              <a:t>50</a:t>
            </a:r>
            <a:r>
              <a:rPr lang="zh-CN" altLang="en-US" sz="1600" b="1">
                <a:latin typeface="Calibri" pitchFamily="34" charset="0"/>
                <a:sym typeface="Arial" pitchFamily="34" charset="0"/>
              </a:rPr>
              <a:t>万元。</a:t>
            </a:r>
            <a:endParaRPr lang="zh-CN" altLang="en-US" sz="1600">
              <a:latin typeface="Calibri" pitchFamily="34" charset="0"/>
              <a:sym typeface="Arial" pitchFamily="34" charset="0"/>
            </a:endParaRPr>
          </a:p>
        </p:txBody>
      </p:sp>
      <p:sp>
        <p:nvSpPr>
          <p:cNvPr id="12" name="文本框 3"/>
          <p:cNvSpPr txBox="1">
            <a:spLocks noChangeArrowheads="1"/>
          </p:cNvSpPr>
          <p:nvPr/>
        </p:nvSpPr>
        <p:spPr bwMode="auto">
          <a:xfrm>
            <a:off x="609600" y="1809750"/>
            <a:ext cx="7696200" cy="830263"/>
          </a:xfrm>
          <a:prstGeom prst="rect">
            <a:avLst/>
          </a:prstGeom>
          <a:noFill/>
          <a:ln w="9525">
            <a:noFill/>
            <a:miter lim="800000"/>
            <a:headEnd/>
            <a:tailEnd/>
          </a:ln>
        </p:spPr>
        <p:txBody>
          <a:bodyPr>
            <a:spAutoFit/>
          </a:bodyPr>
          <a:lstStyle/>
          <a:p>
            <a:pPr marL="304800" indent="-304800" eaLnBrk="1" hangingPunct="1">
              <a:lnSpc>
                <a:spcPct val="150000"/>
              </a:lnSpc>
            </a:pPr>
            <a:r>
              <a:rPr lang="zh-CN" altLang="en-US" sz="1600" b="1">
                <a:latin typeface="Calibri" pitchFamily="34" charset="0"/>
                <a:sym typeface="Arial" pitchFamily="34" charset="0"/>
              </a:rPr>
              <a:t>        二、番禺区生产力促进中心</a:t>
            </a:r>
            <a:endParaRPr lang="en-US" altLang="zh-CN" sz="1600" b="1">
              <a:latin typeface="Calibri" pitchFamily="34" charset="0"/>
              <a:sym typeface="Arial" pitchFamily="34" charset="0"/>
            </a:endParaRPr>
          </a:p>
          <a:p>
            <a:pPr marL="304800" indent="-304800" eaLnBrk="1" hangingPunct="1">
              <a:lnSpc>
                <a:spcPct val="150000"/>
              </a:lnSpc>
            </a:pPr>
            <a:r>
              <a:rPr lang="en-US" altLang="zh-CN" sz="1600" b="1">
                <a:latin typeface="Calibri" pitchFamily="34" charset="0"/>
                <a:sym typeface="Arial" pitchFamily="34" charset="0"/>
              </a:rPr>
              <a:t> </a:t>
            </a:r>
            <a:r>
              <a:rPr lang="zh-CN" altLang="en-US" sz="1600" b="1">
                <a:latin typeface="Calibri" pitchFamily="34" charset="0"/>
                <a:sym typeface="Arial" pitchFamily="34" charset="0"/>
              </a:rPr>
              <a:t>                </a:t>
            </a:r>
            <a:r>
              <a:rPr lang="en-US" altLang="zh-CN" sz="1600" b="1">
                <a:latin typeface="Calibri" pitchFamily="34" charset="0"/>
                <a:sym typeface="Arial" pitchFamily="34" charset="0"/>
              </a:rPr>
              <a:t>2015</a:t>
            </a:r>
            <a:r>
              <a:rPr lang="zh-CN" altLang="en-US" sz="1600" b="1">
                <a:latin typeface="Calibri" pitchFamily="34" charset="0"/>
                <a:sym typeface="Arial" pitchFamily="34" charset="0"/>
              </a:rPr>
              <a:t>年被评为广东省创新创业服务中心，省科技厅补助</a:t>
            </a:r>
            <a:r>
              <a:rPr lang="en-US" altLang="zh-CN" sz="1600" b="1">
                <a:latin typeface="Calibri" pitchFamily="34" charset="0"/>
                <a:sym typeface="Arial" pitchFamily="34" charset="0"/>
              </a:rPr>
              <a:t>150</a:t>
            </a:r>
            <a:r>
              <a:rPr lang="zh-CN" altLang="en-US" sz="1600" b="1">
                <a:latin typeface="Calibri" pitchFamily="34" charset="0"/>
                <a:sym typeface="Arial" pitchFamily="34" charset="0"/>
              </a:rPr>
              <a:t>万元。</a:t>
            </a:r>
            <a:endParaRPr lang="zh-CN" altLang="en-US" sz="1600">
              <a:latin typeface="Calibri" pitchFamily="34" charset="0"/>
              <a:sym typeface="Arial" pitchFamily="34" charset="0"/>
            </a:endParaRPr>
          </a:p>
        </p:txBody>
      </p:sp>
      <p:sp>
        <p:nvSpPr>
          <p:cNvPr id="13" name="文本框 3"/>
          <p:cNvSpPr txBox="1">
            <a:spLocks noChangeArrowheads="1"/>
          </p:cNvSpPr>
          <p:nvPr/>
        </p:nvSpPr>
        <p:spPr bwMode="auto">
          <a:xfrm>
            <a:off x="609600" y="2724150"/>
            <a:ext cx="7696200" cy="1938338"/>
          </a:xfrm>
          <a:prstGeom prst="rect">
            <a:avLst/>
          </a:prstGeom>
          <a:noFill/>
          <a:ln w="9525">
            <a:noFill/>
            <a:miter lim="800000"/>
            <a:headEnd/>
            <a:tailEnd/>
          </a:ln>
        </p:spPr>
        <p:txBody>
          <a:bodyPr>
            <a:spAutoFit/>
          </a:bodyPr>
          <a:lstStyle/>
          <a:p>
            <a:pPr marL="304800" indent="-304800" eaLnBrk="1" hangingPunct="1">
              <a:lnSpc>
                <a:spcPct val="150000"/>
              </a:lnSpc>
            </a:pPr>
            <a:r>
              <a:rPr lang="zh-CN" altLang="en-US" sz="1600" b="1">
                <a:latin typeface="Calibri" pitchFamily="34" charset="0"/>
                <a:sym typeface="Arial" pitchFamily="34" charset="0"/>
              </a:rPr>
              <a:t>        三、广州嘉德乐生化科技有限公司</a:t>
            </a:r>
            <a:endParaRPr lang="en-US" altLang="zh-CN" sz="1600" b="1">
              <a:latin typeface="Calibri" pitchFamily="34" charset="0"/>
              <a:sym typeface="Arial" pitchFamily="34" charset="0"/>
            </a:endParaRPr>
          </a:p>
          <a:p>
            <a:pPr marL="304800" indent="-304800" eaLnBrk="1" hangingPunct="1">
              <a:lnSpc>
                <a:spcPct val="150000"/>
              </a:lnSpc>
            </a:pPr>
            <a:r>
              <a:rPr lang="en-US" altLang="zh-CN" sz="1600" b="1">
                <a:latin typeface="Calibri" pitchFamily="34" charset="0"/>
                <a:sym typeface="Arial" pitchFamily="34" charset="0"/>
              </a:rPr>
              <a:t> </a:t>
            </a:r>
            <a:r>
              <a:rPr lang="zh-CN" altLang="en-US" sz="1600" b="1">
                <a:latin typeface="Calibri" pitchFamily="34" charset="0"/>
                <a:sym typeface="Arial" pitchFamily="34" charset="0"/>
              </a:rPr>
              <a:t>                “高效能蒸馏单硬脂酸甘油酯的生产工艺研究与产业化”，</a:t>
            </a:r>
            <a:r>
              <a:rPr lang="en-US" altLang="zh-CN" sz="1600" b="1">
                <a:latin typeface="Calibri" pitchFamily="34" charset="0"/>
                <a:sym typeface="Arial" pitchFamily="34" charset="0"/>
              </a:rPr>
              <a:t>2017</a:t>
            </a:r>
            <a:r>
              <a:rPr lang="zh-CN" altLang="en-US" sz="1600" b="1">
                <a:latin typeface="Calibri" pitchFamily="34" charset="0"/>
                <a:sym typeface="Arial" pitchFamily="34" charset="0"/>
              </a:rPr>
              <a:t>年广州市产学研协同创新联盟专项，市科创委补助</a:t>
            </a:r>
            <a:r>
              <a:rPr lang="en-US" altLang="zh-CN" sz="1600" b="1">
                <a:latin typeface="Calibri" pitchFamily="34" charset="0"/>
                <a:sym typeface="Arial" pitchFamily="34" charset="0"/>
              </a:rPr>
              <a:t>800</a:t>
            </a:r>
            <a:r>
              <a:rPr lang="zh-CN" altLang="en-US" sz="1600" b="1">
                <a:latin typeface="Calibri" pitchFamily="34" charset="0"/>
                <a:sym typeface="Arial" pitchFamily="34" charset="0"/>
              </a:rPr>
              <a:t>万元，萝岗区配套</a:t>
            </a:r>
            <a:r>
              <a:rPr lang="en-US" altLang="zh-CN" sz="1600" b="1">
                <a:latin typeface="Calibri" pitchFamily="34" charset="0"/>
                <a:sym typeface="Arial" pitchFamily="34" charset="0"/>
              </a:rPr>
              <a:t>400</a:t>
            </a:r>
            <a:r>
              <a:rPr lang="zh-CN" altLang="en-US" sz="1600" b="1">
                <a:latin typeface="Calibri" pitchFamily="34" charset="0"/>
                <a:sym typeface="Arial" pitchFamily="34" charset="0"/>
              </a:rPr>
              <a:t>万元。</a:t>
            </a:r>
            <a:endParaRPr lang="en-US" altLang="zh-CN" sz="1600" b="1">
              <a:latin typeface="Calibri" pitchFamily="34" charset="0"/>
              <a:sym typeface="Arial" pitchFamily="34" charset="0"/>
            </a:endParaRPr>
          </a:p>
          <a:p>
            <a:pPr marL="304800" indent="-304800" eaLnBrk="1" hangingPunct="1">
              <a:lnSpc>
                <a:spcPct val="150000"/>
              </a:lnSpc>
            </a:pPr>
            <a:r>
              <a:rPr lang="en-US" altLang="zh-CN" sz="1600" b="1">
                <a:latin typeface="Calibri" pitchFamily="34" charset="0"/>
                <a:sym typeface="Arial" pitchFamily="34" charset="0"/>
              </a:rPr>
              <a:t>                   </a:t>
            </a:r>
            <a:r>
              <a:rPr lang="zh-CN" altLang="en-US" sz="1600" b="1">
                <a:latin typeface="Calibri" pitchFamily="34" charset="0"/>
                <a:sym typeface="Arial" pitchFamily="34" charset="0"/>
              </a:rPr>
              <a:t>“基于相转移催化的硬脂酰乳酸钠制备工艺及产业化”，</a:t>
            </a:r>
            <a:r>
              <a:rPr lang="en-US" altLang="zh-CN" sz="1600" b="1">
                <a:latin typeface="Calibri" pitchFamily="34" charset="0"/>
                <a:sym typeface="Arial" pitchFamily="34" charset="0"/>
              </a:rPr>
              <a:t>2017</a:t>
            </a:r>
            <a:r>
              <a:rPr lang="zh-CN" altLang="en-US" sz="1600" b="1">
                <a:latin typeface="Calibri" pitchFamily="34" charset="0"/>
                <a:sym typeface="Arial" pitchFamily="34" charset="0"/>
              </a:rPr>
              <a:t>年广州市创新基金，市科创委补助</a:t>
            </a:r>
            <a:r>
              <a:rPr lang="en-US" altLang="zh-CN" sz="1600" b="1">
                <a:latin typeface="Calibri" pitchFamily="34" charset="0"/>
                <a:sym typeface="Arial" pitchFamily="34" charset="0"/>
              </a:rPr>
              <a:t>100</a:t>
            </a:r>
            <a:r>
              <a:rPr lang="zh-CN" altLang="en-US" sz="1600" b="1">
                <a:latin typeface="Calibri" pitchFamily="34" charset="0"/>
                <a:sym typeface="Arial" pitchFamily="34" charset="0"/>
              </a:rPr>
              <a:t>万元，萝岗区配套</a:t>
            </a:r>
            <a:r>
              <a:rPr lang="en-US" altLang="zh-CN" sz="1600" b="1">
                <a:latin typeface="Calibri" pitchFamily="34" charset="0"/>
                <a:sym typeface="Arial" pitchFamily="34" charset="0"/>
              </a:rPr>
              <a:t>50</a:t>
            </a:r>
            <a:r>
              <a:rPr lang="zh-CN" altLang="en-US" sz="1600" b="1">
                <a:latin typeface="Calibri" pitchFamily="34" charset="0"/>
                <a:sym typeface="Arial" pitchFamily="34" charset="0"/>
              </a:rPr>
              <a:t>万元。</a:t>
            </a:r>
            <a:endParaRPr lang="zh-CN" altLang="en-US" sz="1600">
              <a:latin typeface="Calibri" pitchFamily="34" charset="0"/>
              <a:sym typeface="Arial" pitchFamily="34" charset="0"/>
            </a:endParaRP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9"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8675"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8676"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8677"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8678"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8679"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6" name="标题 12289"/>
          <p:cNvSpPr>
            <a:spLocks noGrp="1" noChangeArrowheads="1"/>
          </p:cNvSpPr>
          <p:nvPr/>
        </p:nvSpPr>
        <p:spPr bwMode="auto">
          <a:xfrm>
            <a:off x="152400" y="590550"/>
            <a:ext cx="9259888" cy="466725"/>
          </a:xfrm>
          <a:prstGeom prst="rect">
            <a:avLst/>
          </a:prstGeom>
          <a:noFill/>
          <a:ln w="9525">
            <a:noFill/>
            <a:miter lim="800000"/>
            <a:headEnd/>
            <a:tailEnd/>
          </a:ln>
        </p:spPr>
        <p:txBody>
          <a:bodyPr anchor="b"/>
          <a:lstStyle/>
          <a:p>
            <a:pPr eaLnBrk="1" hangingPunct="1">
              <a:lnSpc>
                <a:spcPct val="150000"/>
              </a:lnSpc>
              <a:defRPr/>
            </a:pPr>
            <a:r>
              <a:rPr lang="zh-CN" altLang="en-US" sz="2000" b="1" dirty="0">
                <a:solidFill>
                  <a:srgbClr val="E24B00"/>
                </a:solidFill>
                <a:latin typeface="+mj-ea"/>
                <a:ea typeface="+mj-ea"/>
                <a:sym typeface="宋体" pitchFamily="2" charset="-122"/>
              </a:rPr>
              <a:t>九、东道主红包（</a:t>
            </a:r>
            <a:r>
              <a:rPr lang="en-US" altLang="zh-CN" sz="2000" b="1" dirty="0">
                <a:solidFill>
                  <a:srgbClr val="E24B00"/>
                </a:solidFill>
                <a:latin typeface="+mj-ea"/>
                <a:ea typeface="+mj-ea"/>
                <a:sym typeface="宋体" pitchFamily="2" charset="-122"/>
              </a:rPr>
              <a:t>88</a:t>
            </a:r>
            <a:r>
              <a:rPr lang="zh-CN" altLang="en-US" sz="2000" b="1" dirty="0">
                <a:solidFill>
                  <a:srgbClr val="E24B00"/>
                </a:solidFill>
                <a:latin typeface="+mj-ea"/>
                <a:ea typeface="+mj-ea"/>
                <a:sym typeface="宋体" pitchFamily="2" charset="-122"/>
              </a:rPr>
              <a:t>科创小镇）</a:t>
            </a:r>
            <a:endParaRPr lang="zh-CN" altLang="en-US" sz="2000" b="1" dirty="0">
              <a:solidFill>
                <a:srgbClr val="E24B00"/>
              </a:solidFill>
              <a:latin typeface="+mj-ea"/>
              <a:ea typeface="+mj-ea"/>
            </a:endParaRPr>
          </a:p>
        </p:txBody>
      </p:sp>
      <p:graphicFrame>
        <p:nvGraphicFramePr>
          <p:cNvPr id="11" name="表格 10"/>
          <p:cNvGraphicFramePr>
            <a:graphicFrameLocks noGrp="1"/>
          </p:cNvGraphicFramePr>
          <p:nvPr/>
        </p:nvGraphicFramePr>
        <p:xfrm>
          <a:off x="609600" y="1073150"/>
          <a:ext cx="7848600" cy="3479800"/>
        </p:xfrm>
        <a:graphic>
          <a:graphicData uri="http://schemas.openxmlformats.org/drawingml/2006/table">
            <a:tbl>
              <a:tblPr firstRow="1" bandRow="1">
                <a:tableStyleId>{5C22544A-7EE6-4342-B048-85BDC9FD1C3A}</a:tableStyleId>
              </a:tblPr>
              <a:tblGrid>
                <a:gridCol w="720055"/>
                <a:gridCol w="2520193"/>
                <a:gridCol w="1440110"/>
                <a:gridCol w="1598522"/>
                <a:gridCol w="1569720"/>
              </a:tblGrid>
              <a:tr h="347980">
                <a:tc>
                  <a:txBody>
                    <a:bodyPr/>
                    <a:lstStyle/>
                    <a:p>
                      <a:pPr algn="ctr"/>
                      <a:r>
                        <a:rPr lang="zh-CN" altLang="en-US" sz="1200" dirty="0" smtClean="0"/>
                        <a:t>序号</a:t>
                      </a:r>
                      <a:endParaRPr lang="zh-CN" altLang="en-US" sz="1200" dirty="0"/>
                    </a:p>
                  </a:txBody>
                  <a:tcPr/>
                </a:tc>
                <a:tc>
                  <a:txBody>
                    <a:bodyPr/>
                    <a:lstStyle/>
                    <a:p>
                      <a:pPr algn="ctr"/>
                      <a:r>
                        <a:rPr lang="zh-CN" altLang="en-US" sz="1200" dirty="0" smtClean="0"/>
                        <a:t>专题名称</a:t>
                      </a:r>
                      <a:endParaRPr lang="zh-CN" altLang="en-US" sz="1200" dirty="0"/>
                    </a:p>
                  </a:txBody>
                  <a:tcPr/>
                </a:tc>
                <a:tc>
                  <a:txBody>
                    <a:bodyPr/>
                    <a:lstStyle/>
                    <a:p>
                      <a:pPr algn="ctr"/>
                      <a:r>
                        <a:rPr lang="zh-CN" altLang="en-US" sz="1200" dirty="0" smtClean="0"/>
                        <a:t>政策性质</a:t>
                      </a:r>
                      <a:endParaRPr lang="zh-CN" altLang="en-US" sz="1200" dirty="0"/>
                    </a:p>
                  </a:txBody>
                  <a:tcPr/>
                </a:tc>
                <a:tc>
                  <a:txBody>
                    <a:bodyPr/>
                    <a:lstStyle/>
                    <a:p>
                      <a:pPr algn="ctr"/>
                      <a:r>
                        <a:rPr lang="zh-CN" altLang="en-US" sz="1200" dirty="0" smtClean="0"/>
                        <a:t>资助金额</a:t>
                      </a:r>
                      <a:endParaRPr lang="zh-CN" altLang="en-US" sz="1200" dirty="0"/>
                    </a:p>
                  </a:txBody>
                  <a:tcPr/>
                </a:tc>
                <a:tc>
                  <a:txBody>
                    <a:bodyPr/>
                    <a:lstStyle/>
                    <a:p>
                      <a:pPr algn="ctr"/>
                      <a:r>
                        <a:rPr lang="zh-CN" altLang="en-US" sz="1200" dirty="0" smtClean="0"/>
                        <a:t>备注</a:t>
                      </a:r>
                      <a:endParaRPr lang="zh-CN" altLang="en-US" sz="1200" dirty="0"/>
                    </a:p>
                  </a:txBody>
                  <a:tcPr/>
                </a:tc>
              </a:tr>
              <a:tr h="347980">
                <a:tc>
                  <a:txBody>
                    <a:bodyPr/>
                    <a:lstStyle/>
                    <a:p>
                      <a:pPr algn="ctr"/>
                      <a:r>
                        <a:rPr lang="en-US" altLang="zh-CN" sz="1200" dirty="0" smtClean="0"/>
                        <a:t>1</a:t>
                      </a:r>
                      <a:endParaRPr lang="zh-CN" altLang="en-US" sz="1200" dirty="0"/>
                    </a:p>
                  </a:txBody>
                  <a:tcPr/>
                </a:tc>
                <a:tc>
                  <a:txBody>
                    <a:bodyPr/>
                    <a:lstStyle/>
                    <a:p>
                      <a:r>
                        <a:rPr lang="zh-CN" altLang="en-US" sz="1200" b="0" dirty="0" smtClean="0">
                          <a:solidFill>
                            <a:schemeClr val="tx1"/>
                          </a:solidFill>
                          <a:latin typeface="+mn-ea"/>
                          <a:ea typeface="+mn-ea"/>
                        </a:rPr>
                        <a:t>特色众创空间</a:t>
                      </a:r>
                      <a:endParaRPr lang="zh-CN" altLang="en-US" sz="1200" b="0" dirty="0">
                        <a:solidFill>
                          <a:schemeClr val="tx1"/>
                        </a:solidFill>
                        <a:latin typeface="+mn-ea"/>
                        <a:ea typeface="+mn-ea"/>
                      </a:endParaRPr>
                    </a:p>
                  </a:txBody>
                  <a:tcPr/>
                </a:tc>
                <a:tc>
                  <a:txBody>
                    <a:bodyPr/>
                    <a:lstStyle/>
                    <a:p>
                      <a:pPr algn="ctr"/>
                      <a:r>
                        <a:rPr lang="zh-CN" altLang="en-US" sz="1200" dirty="0" smtClean="0"/>
                        <a:t>竞争性</a:t>
                      </a:r>
                      <a:endParaRPr lang="zh-CN" altLang="en-US" sz="1200" dirty="0"/>
                    </a:p>
                  </a:txBody>
                  <a:tcPr/>
                </a:tc>
                <a:tc>
                  <a:txBody>
                    <a:bodyPr/>
                    <a:lstStyle/>
                    <a:p>
                      <a:r>
                        <a:rPr lang="en-US" altLang="zh-CN" sz="1200" dirty="0" smtClean="0"/>
                        <a:t>500</a:t>
                      </a:r>
                      <a:r>
                        <a:rPr lang="zh-CN" altLang="en-US" sz="1200" dirty="0" smtClean="0"/>
                        <a:t>万</a:t>
                      </a:r>
                      <a:endParaRPr lang="zh-CN" altLang="en-US" sz="1200" dirty="0"/>
                    </a:p>
                  </a:txBody>
                  <a:tcPr/>
                </a:tc>
                <a:tc>
                  <a:txBody>
                    <a:bodyPr/>
                    <a:lstStyle/>
                    <a:p>
                      <a:endParaRPr lang="zh-CN" altLang="en-US" sz="1200"/>
                    </a:p>
                  </a:txBody>
                  <a:tcPr/>
                </a:tc>
              </a:tr>
              <a:tr h="347980">
                <a:tc>
                  <a:txBody>
                    <a:bodyPr/>
                    <a:lstStyle/>
                    <a:p>
                      <a:pPr algn="ctr"/>
                      <a:r>
                        <a:rPr lang="en-US" altLang="zh-CN" sz="1200" dirty="0" smtClean="0"/>
                        <a:t>2</a:t>
                      </a:r>
                      <a:endParaRPr lang="zh-CN" altLang="en-US" sz="1200" dirty="0"/>
                    </a:p>
                  </a:txBody>
                  <a:tcPr/>
                </a:tc>
                <a:tc>
                  <a:txBody>
                    <a:bodyPr/>
                    <a:lstStyle/>
                    <a:p>
                      <a:r>
                        <a:rPr lang="zh-CN" altLang="en-US" sz="1200" b="0" dirty="0" smtClean="0">
                          <a:solidFill>
                            <a:schemeClr val="tx1"/>
                          </a:solidFill>
                          <a:latin typeface="+mn-ea"/>
                          <a:ea typeface="+mn-ea"/>
                        </a:rPr>
                        <a:t>场地补贴</a:t>
                      </a:r>
                      <a:endParaRPr lang="zh-CN" altLang="en-US" sz="1200" b="0" dirty="0">
                        <a:solidFill>
                          <a:schemeClr val="tx1"/>
                        </a:solidFill>
                        <a:latin typeface="+mn-ea"/>
                        <a:ea typeface="+mn-ea"/>
                      </a:endParaRPr>
                    </a:p>
                  </a:txBody>
                  <a:tcPr/>
                </a:tc>
                <a:tc>
                  <a:txBody>
                    <a:bodyPr/>
                    <a:lstStyle/>
                    <a:p>
                      <a:pPr algn="ctr"/>
                      <a:r>
                        <a:rPr lang="zh-CN" altLang="en-US" sz="1200" dirty="0" smtClean="0"/>
                        <a:t>符合性</a:t>
                      </a:r>
                      <a:endParaRPr lang="zh-CN" altLang="en-US" sz="1200" dirty="0"/>
                    </a:p>
                  </a:txBody>
                  <a:tcPr/>
                </a:tc>
                <a:tc>
                  <a:txBody>
                    <a:bodyPr/>
                    <a:lstStyle/>
                    <a:p>
                      <a:r>
                        <a:rPr lang="en-US" altLang="zh-CN" sz="1200" dirty="0" smtClean="0"/>
                        <a:t>30</a:t>
                      </a:r>
                      <a:r>
                        <a:rPr lang="zh-CN" altLang="en-US" sz="1200" dirty="0" smtClean="0"/>
                        <a:t>万</a:t>
                      </a:r>
                      <a:r>
                        <a:rPr lang="en-US" altLang="zh-CN" sz="1200" dirty="0" smtClean="0"/>
                        <a:t>/</a:t>
                      </a:r>
                      <a:r>
                        <a:rPr lang="zh-CN" altLang="en-US" sz="1200" dirty="0" smtClean="0"/>
                        <a:t>年</a:t>
                      </a:r>
                      <a:endParaRPr lang="zh-CN" altLang="en-US" sz="1200" dirty="0"/>
                    </a:p>
                  </a:txBody>
                  <a:tcPr/>
                </a:tc>
                <a:tc>
                  <a:txBody>
                    <a:bodyPr/>
                    <a:lstStyle/>
                    <a:p>
                      <a:endParaRPr lang="zh-CN" altLang="en-US" sz="1200"/>
                    </a:p>
                  </a:txBody>
                  <a:tcPr/>
                </a:tc>
              </a:tr>
              <a:tr h="347980">
                <a:tc>
                  <a:txBody>
                    <a:bodyPr/>
                    <a:lstStyle/>
                    <a:p>
                      <a:pPr algn="ctr"/>
                      <a:r>
                        <a:rPr lang="en-US" altLang="zh-CN" sz="1200" dirty="0" smtClean="0"/>
                        <a:t>3</a:t>
                      </a:r>
                      <a:endParaRPr lang="zh-CN" altLang="en-US" sz="1200" dirty="0"/>
                    </a:p>
                  </a:txBody>
                  <a:tcPr/>
                </a:tc>
                <a:tc>
                  <a:txBody>
                    <a:bodyPr/>
                    <a:lstStyle/>
                    <a:p>
                      <a:r>
                        <a:rPr lang="zh-CN" altLang="en-US" sz="1200" b="0" dirty="0" smtClean="0">
                          <a:solidFill>
                            <a:schemeClr val="tx1"/>
                          </a:solidFill>
                          <a:latin typeface="+mn-ea"/>
                          <a:ea typeface="+mn-ea"/>
                        </a:rPr>
                        <a:t>公共技术平台</a:t>
                      </a:r>
                      <a:endParaRPr lang="zh-CN" altLang="en-US" sz="1200" b="0" dirty="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竞争性</a:t>
                      </a:r>
                    </a:p>
                  </a:txBody>
                  <a:tcPr/>
                </a:tc>
                <a:tc>
                  <a:txBody>
                    <a:bodyPr/>
                    <a:lstStyle/>
                    <a:p>
                      <a:r>
                        <a:rPr lang="en-US" altLang="zh-CN" sz="1200" dirty="0" smtClean="0"/>
                        <a:t>300</a:t>
                      </a:r>
                      <a:r>
                        <a:rPr lang="zh-CN" altLang="en-US" sz="1200" dirty="0" smtClean="0"/>
                        <a:t>万</a:t>
                      </a:r>
                      <a:endParaRPr lang="zh-CN" altLang="en-US" sz="1200" dirty="0"/>
                    </a:p>
                  </a:txBody>
                  <a:tcPr/>
                </a:tc>
                <a:tc>
                  <a:txBody>
                    <a:bodyPr/>
                    <a:lstStyle/>
                    <a:p>
                      <a:endParaRPr lang="zh-CN" altLang="en-US" sz="1200"/>
                    </a:p>
                  </a:txBody>
                  <a:tcPr/>
                </a:tc>
              </a:tr>
              <a:tr h="347980">
                <a:tc>
                  <a:txBody>
                    <a:bodyPr/>
                    <a:lstStyle/>
                    <a:p>
                      <a:pPr algn="ctr"/>
                      <a:r>
                        <a:rPr lang="en-US" altLang="zh-CN" sz="1200" dirty="0" smtClean="0"/>
                        <a:t>4</a:t>
                      </a:r>
                      <a:endParaRPr lang="zh-CN" altLang="en-US" sz="1200" dirty="0"/>
                    </a:p>
                  </a:txBody>
                  <a:tcPr/>
                </a:tc>
                <a:tc>
                  <a:txBody>
                    <a:bodyPr/>
                    <a:lstStyle/>
                    <a:p>
                      <a:r>
                        <a:rPr lang="zh-CN" altLang="en-US" sz="1200" b="0" dirty="0" smtClean="0">
                          <a:solidFill>
                            <a:schemeClr val="tx1"/>
                          </a:solidFill>
                          <a:latin typeface="+mn-ea"/>
                          <a:ea typeface="+mn-ea"/>
                        </a:rPr>
                        <a:t>创业导师服务</a:t>
                      </a:r>
                      <a:endParaRPr lang="zh-CN" altLang="en-US" sz="1200" b="0" dirty="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条件性</a:t>
                      </a:r>
                    </a:p>
                  </a:txBody>
                  <a:tcPr/>
                </a:tc>
                <a:tc>
                  <a:txBody>
                    <a:bodyPr/>
                    <a:lstStyle/>
                    <a:p>
                      <a:r>
                        <a:rPr lang="en-US" altLang="zh-CN" sz="1200" dirty="0" smtClean="0"/>
                        <a:t>30</a:t>
                      </a:r>
                      <a:r>
                        <a:rPr lang="zh-CN" altLang="en-US" sz="1200" dirty="0" smtClean="0"/>
                        <a:t>万</a:t>
                      </a:r>
                      <a:r>
                        <a:rPr lang="en-US" altLang="zh-CN" sz="1200" dirty="0" smtClean="0"/>
                        <a:t>/</a:t>
                      </a:r>
                      <a:r>
                        <a:rPr lang="zh-CN" altLang="en-US" sz="1200" dirty="0" smtClean="0"/>
                        <a:t>年</a:t>
                      </a:r>
                      <a:endParaRPr lang="zh-CN" altLang="en-US" sz="1200" dirty="0"/>
                    </a:p>
                  </a:txBody>
                  <a:tcPr/>
                </a:tc>
                <a:tc>
                  <a:txBody>
                    <a:bodyPr/>
                    <a:lstStyle/>
                    <a:p>
                      <a:endParaRPr lang="zh-CN" altLang="en-US" sz="1200"/>
                    </a:p>
                  </a:txBody>
                  <a:tcPr/>
                </a:tc>
              </a:tr>
              <a:tr h="347980">
                <a:tc>
                  <a:txBody>
                    <a:bodyPr/>
                    <a:lstStyle/>
                    <a:p>
                      <a:pPr algn="ctr"/>
                      <a:r>
                        <a:rPr lang="en-US" altLang="zh-CN" sz="1200" dirty="0" smtClean="0"/>
                        <a:t>5</a:t>
                      </a:r>
                      <a:endParaRPr lang="zh-CN"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b="0" dirty="0" smtClean="0">
                          <a:solidFill>
                            <a:schemeClr val="tx1"/>
                          </a:solidFill>
                          <a:latin typeface="+mn-ea"/>
                          <a:ea typeface="+mn-ea"/>
                        </a:rPr>
                        <a:t>绩效奖励</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条件性</a:t>
                      </a:r>
                    </a:p>
                  </a:txBody>
                  <a:tcPr/>
                </a:tc>
                <a:tc>
                  <a:txBody>
                    <a:bodyPr/>
                    <a:lstStyle/>
                    <a:p>
                      <a:r>
                        <a:rPr lang="en-US" altLang="zh-CN" sz="1200" dirty="0" smtClean="0"/>
                        <a:t>20</a:t>
                      </a:r>
                      <a:r>
                        <a:rPr lang="zh-CN" altLang="en-US" sz="1200" dirty="0" smtClean="0"/>
                        <a:t>万</a:t>
                      </a:r>
                      <a:r>
                        <a:rPr lang="en-US" altLang="zh-CN" sz="1200" dirty="0" smtClean="0"/>
                        <a:t>/</a:t>
                      </a:r>
                      <a:r>
                        <a:rPr lang="zh-CN" altLang="en-US" sz="1200" dirty="0" smtClean="0"/>
                        <a:t>年</a:t>
                      </a:r>
                      <a:endParaRPr lang="zh-CN" altLang="en-US" sz="1200" dirty="0"/>
                    </a:p>
                  </a:txBody>
                  <a:tcPr/>
                </a:tc>
                <a:tc>
                  <a:txBody>
                    <a:bodyPr/>
                    <a:lstStyle/>
                    <a:p>
                      <a:endParaRPr lang="zh-CN" altLang="en-US" sz="1200"/>
                    </a:p>
                  </a:txBody>
                  <a:tcPr/>
                </a:tc>
              </a:tr>
              <a:tr h="347980">
                <a:tc>
                  <a:txBody>
                    <a:bodyPr/>
                    <a:lstStyle/>
                    <a:p>
                      <a:pPr algn="ctr"/>
                      <a:r>
                        <a:rPr lang="en-US" altLang="zh-CN" sz="1200" dirty="0" smtClean="0"/>
                        <a:t>6</a:t>
                      </a:r>
                      <a:endParaRPr lang="zh-CN" altLang="en-US" sz="1200" dirty="0"/>
                    </a:p>
                  </a:txBody>
                  <a:tcPr/>
                </a:tc>
                <a:tc>
                  <a:txBody>
                    <a:bodyPr/>
                    <a:lstStyle/>
                    <a:p>
                      <a:r>
                        <a:rPr lang="zh-CN" altLang="en-US" sz="1200" b="0" dirty="0" smtClean="0">
                          <a:solidFill>
                            <a:schemeClr val="tx1"/>
                          </a:solidFill>
                          <a:latin typeface="+mn-ea"/>
                          <a:ea typeface="+mn-ea"/>
                        </a:rPr>
                        <a:t>创客成本</a:t>
                      </a:r>
                      <a:endParaRPr lang="zh-CN" altLang="en-US" sz="1200" b="0" dirty="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条件性</a:t>
                      </a:r>
                    </a:p>
                  </a:txBody>
                  <a:tcPr/>
                </a:tc>
                <a:tc>
                  <a:txBody>
                    <a:bodyPr/>
                    <a:lstStyle/>
                    <a:p>
                      <a:r>
                        <a:rPr lang="en-US" altLang="zh-CN" sz="1200" dirty="0" smtClean="0"/>
                        <a:t>0.6</a:t>
                      </a:r>
                      <a:r>
                        <a:rPr lang="zh-CN" altLang="en-US" sz="1200" dirty="0" smtClean="0"/>
                        <a:t>万</a:t>
                      </a:r>
                      <a:r>
                        <a:rPr lang="en-US" altLang="zh-CN" sz="1200" dirty="0" smtClean="0"/>
                        <a:t>/</a:t>
                      </a:r>
                      <a:r>
                        <a:rPr lang="zh-CN" altLang="en-US" sz="1200" dirty="0" smtClean="0"/>
                        <a:t>人</a:t>
                      </a:r>
                      <a:r>
                        <a:rPr lang="en-US" altLang="zh-CN" sz="1200" dirty="0" smtClean="0"/>
                        <a:t>/</a:t>
                      </a:r>
                      <a:r>
                        <a:rPr lang="zh-CN" altLang="en-US" sz="1200" dirty="0" smtClean="0"/>
                        <a:t>年</a:t>
                      </a:r>
                      <a:endParaRPr lang="zh-CN" altLang="en-US" sz="1200" dirty="0"/>
                    </a:p>
                  </a:txBody>
                  <a:tcPr/>
                </a:tc>
                <a:tc>
                  <a:txBody>
                    <a:bodyPr/>
                    <a:lstStyle/>
                    <a:p>
                      <a:r>
                        <a:rPr lang="zh-CN" altLang="en-US" sz="1200" dirty="0" smtClean="0"/>
                        <a:t>按</a:t>
                      </a:r>
                      <a:r>
                        <a:rPr lang="en-US" altLang="zh-CN" sz="1200" dirty="0" smtClean="0"/>
                        <a:t>100</a:t>
                      </a:r>
                      <a:r>
                        <a:rPr lang="zh-CN" altLang="en-US" sz="1200" dirty="0" smtClean="0"/>
                        <a:t>人计算</a:t>
                      </a:r>
                      <a:endParaRPr lang="zh-CN" altLang="en-US" sz="1200" dirty="0"/>
                    </a:p>
                  </a:txBody>
                  <a:tcPr/>
                </a:tc>
              </a:tr>
              <a:tr h="347980">
                <a:tc>
                  <a:txBody>
                    <a:bodyPr/>
                    <a:lstStyle/>
                    <a:p>
                      <a:pPr algn="ctr"/>
                      <a:r>
                        <a:rPr lang="en-US" altLang="zh-CN" sz="1200" dirty="0" smtClean="0"/>
                        <a:t>7</a:t>
                      </a:r>
                      <a:endParaRPr lang="zh-CN" altLang="en-US" sz="1200" dirty="0"/>
                    </a:p>
                  </a:txBody>
                  <a:tcPr/>
                </a:tc>
                <a:tc>
                  <a:txBody>
                    <a:bodyPr/>
                    <a:lstStyle/>
                    <a:p>
                      <a:r>
                        <a:rPr lang="zh-CN" altLang="en-US" sz="1200" b="0" dirty="0" smtClean="0">
                          <a:solidFill>
                            <a:schemeClr val="tx1"/>
                          </a:solidFill>
                          <a:latin typeface="+mn-ea"/>
                          <a:ea typeface="+mn-ea"/>
                        </a:rPr>
                        <a:t>购买服务补贴</a:t>
                      </a:r>
                      <a:endParaRPr lang="zh-CN" altLang="en-US" sz="1200" b="0" dirty="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条件性</a:t>
                      </a:r>
                    </a:p>
                  </a:txBody>
                  <a:tcPr/>
                </a:tc>
                <a:tc>
                  <a:txBody>
                    <a:bodyPr/>
                    <a:lstStyle/>
                    <a:p>
                      <a:r>
                        <a:rPr lang="en-US" altLang="zh-CN" sz="1200" dirty="0" smtClean="0"/>
                        <a:t>10</a:t>
                      </a:r>
                      <a:r>
                        <a:rPr lang="zh-CN" altLang="en-US" sz="1200" dirty="0" smtClean="0"/>
                        <a:t>万</a:t>
                      </a:r>
                      <a:r>
                        <a:rPr lang="en-US" altLang="zh-CN" sz="1200" dirty="0" smtClean="0"/>
                        <a:t>/</a:t>
                      </a:r>
                      <a:r>
                        <a:rPr lang="zh-CN" altLang="en-US" sz="1200" dirty="0" smtClean="0"/>
                        <a:t>团队</a:t>
                      </a:r>
                      <a:r>
                        <a:rPr lang="en-US" altLang="zh-CN" sz="1200" dirty="0" smtClean="0"/>
                        <a:t>/</a:t>
                      </a:r>
                      <a:r>
                        <a:rPr lang="zh-CN" altLang="en-US" sz="1200" dirty="0" smtClean="0"/>
                        <a:t>年</a:t>
                      </a:r>
                      <a:endParaRPr lang="zh-CN" altLang="en-US" sz="1200" dirty="0"/>
                    </a:p>
                  </a:txBody>
                  <a:tcPr/>
                </a:tc>
                <a:tc>
                  <a:txBody>
                    <a:bodyPr/>
                    <a:lstStyle/>
                    <a:p>
                      <a:endParaRPr lang="zh-CN" altLang="en-US" sz="1200" dirty="0"/>
                    </a:p>
                  </a:txBody>
                  <a:tcPr/>
                </a:tc>
              </a:tr>
              <a:tr h="347980">
                <a:tc>
                  <a:txBody>
                    <a:bodyPr/>
                    <a:lstStyle/>
                    <a:p>
                      <a:pPr algn="ctr"/>
                      <a:r>
                        <a:rPr lang="en-US" altLang="zh-CN" sz="1200" dirty="0" smtClean="0"/>
                        <a:t>8</a:t>
                      </a:r>
                      <a:endParaRPr lang="zh-CN" altLang="en-US" sz="1200" dirty="0"/>
                    </a:p>
                  </a:txBody>
                  <a:tcPr/>
                </a:tc>
                <a:tc>
                  <a:txBody>
                    <a:bodyPr/>
                    <a:lstStyle/>
                    <a:p>
                      <a:pPr algn="l"/>
                      <a:r>
                        <a:rPr lang="zh-CN" altLang="en-US" sz="1200" dirty="0" smtClean="0"/>
                        <a:t>投资补贴</a:t>
                      </a:r>
                      <a:endParaRPr lang="zh-CN" altLang="en-US" sz="1200" dirty="0"/>
                    </a:p>
                  </a:txBody>
                  <a:tcPr/>
                </a:tc>
                <a:tc>
                  <a:txBody>
                    <a:bodyPr/>
                    <a:lstStyle/>
                    <a:p>
                      <a:pPr algn="ctr"/>
                      <a:r>
                        <a:rPr lang="zh-CN" altLang="en-US" sz="1200" dirty="0" smtClean="0"/>
                        <a:t>条件性</a:t>
                      </a:r>
                      <a:endParaRPr lang="zh-CN" altLang="en-US" sz="1200" dirty="0"/>
                    </a:p>
                  </a:txBody>
                  <a:tcPr/>
                </a:tc>
                <a:tc>
                  <a:txBody>
                    <a:bodyPr/>
                    <a:lstStyle/>
                    <a:p>
                      <a:r>
                        <a:rPr lang="zh-CN" altLang="en-US" sz="1200" dirty="0" smtClean="0"/>
                        <a:t>投资额</a:t>
                      </a:r>
                      <a:r>
                        <a:rPr lang="en-US" altLang="zh-CN" sz="1200" dirty="0" smtClean="0"/>
                        <a:t>10-30%</a:t>
                      </a:r>
                      <a:endParaRPr lang="zh-CN" altLang="en-US" sz="1200" dirty="0"/>
                    </a:p>
                  </a:txBody>
                  <a:tcPr/>
                </a:tc>
                <a:tc>
                  <a:txBody>
                    <a:bodyPr/>
                    <a:lstStyle/>
                    <a:p>
                      <a:r>
                        <a:rPr lang="zh-CN" altLang="en-US" sz="1200" dirty="0" smtClean="0"/>
                        <a:t>按</a:t>
                      </a:r>
                      <a:r>
                        <a:rPr lang="en-US" altLang="zh-CN" sz="1200" dirty="0" smtClean="0"/>
                        <a:t>1000</a:t>
                      </a:r>
                      <a:r>
                        <a:rPr lang="zh-CN" altLang="en-US" sz="1200" dirty="0" smtClean="0"/>
                        <a:t>万计算</a:t>
                      </a:r>
                      <a:endParaRPr lang="zh-CN" altLang="en-US" sz="1200" dirty="0"/>
                    </a:p>
                  </a:txBody>
                  <a:tcPr/>
                </a:tc>
              </a:tr>
              <a:tr h="347980">
                <a:tc>
                  <a:txBody>
                    <a:bodyPr/>
                    <a:lstStyle/>
                    <a:p>
                      <a:endParaRPr lang="zh-CN" altLang="en-US" sz="1200" dirty="0"/>
                    </a:p>
                  </a:txBody>
                  <a:tcPr/>
                </a:tc>
                <a:tc>
                  <a:txBody>
                    <a:bodyPr/>
                    <a:lstStyle/>
                    <a:p>
                      <a:pPr algn="ctr"/>
                      <a:r>
                        <a:rPr lang="zh-CN" altLang="en-US" sz="1200" dirty="0" smtClean="0"/>
                        <a:t>合  计</a:t>
                      </a:r>
                      <a:endParaRPr lang="zh-CN" altLang="en-US" sz="1200" dirty="0"/>
                    </a:p>
                  </a:txBody>
                  <a:tcPr/>
                </a:tc>
                <a:tc>
                  <a:txBody>
                    <a:bodyPr/>
                    <a:lstStyle/>
                    <a:p>
                      <a:endParaRPr lang="zh-CN" altLang="en-US" sz="1200"/>
                    </a:p>
                  </a:txBody>
                  <a:tcPr/>
                </a:tc>
                <a:tc>
                  <a:txBody>
                    <a:bodyPr/>
                    <a:lstStyle/>
                    <a:p>
                      <a:r>
                        <a:rPr lang="en-US" altLang="zh-CN" sz="1200" dirty="0" smtClean="0"/>
                        <a:t>1050-1250</a:t>
                      </a:r>
                      <a:r>
                        <a:rPr lang="zh-CN" altLang="en-US" sz="1200" dirty="0" smtClean="0"/>
                        <a:t>万</a:t>
                      </a:r>
                      <a:endParaRPr lang="zh-CN" altLang="en-US" sz="1200" dirty="0"/>
                    </a:p>
                  </a:txBody>
                  <a:tcPr/>
                </a:tc>
                <a:tc>
                  <a:txBody>
                    <a:bodyPr/>
                    <a:lstStyle/>
                    <a:p>
                      <a:endParaRPr lang="zh-CN" altLang="en-US" sz="1200" dirty="0"/>
                    </a:p>
                  </a:txBody>
                  <a:tcPr/>
                </a:tc>
              </a:tr>
            </a:tbl>
          </a:graphicData>
        </a:graphic>
      </p:graphicFrame>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ppt_x</p:attrName>
                                        </p:attrNameLst>
                                      </p:cBhvr>
                                      <p:tavLst>
                                        <p:tav tm="0">
                                          <p:val>
                                            <p:strVal val="#ppt_x-.2"/>
                                          </p:val>
                                        </p:tav>
                                        <p:tav tm="100000">
                                          <p:val>
                                            <p:strVal val="#ppt_x"/>
                                          </p:val>
                                        </p:tav>
                                      </p:tavLst>
                                    </p:anim>
                                    <p:anim calcmode="lin" valueType="num">
                                      <p:cBhvr>
                                        <p:cTn id="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descr="title_graphic4"/>
          <p:cNvPicPr>
            <a:picLocks noChangeAspect="1" noChangeArrowheads="1"/>
          </p:cNvPicPr>
          <p:nvPr/>
        </p:nvPicPr>
        <p:blipFill>
          <a:blip r:embed="rId2" cstate="print"/>
          <a:srcRect/>
          <a:stretch>
            <a:fillRect/>
          </a:stretch>
        </p:blipFill>
        <p:spPr bwMode="auto">
          <a:xfrm>
            <a:off x="0" y="2571750"/>
            <a:ext cx="9144000" cy="1770063"/>
          </a:xfrm>
          <a:prstGeom prst="rect">
            <a:avLst/>
          </a:prstGeom>
          <a:noFill/>
          <a:ln w="9525">
            <a:noFill/>
            <a:miter lim="800000"/>
            <a:headEnd/>
            <a:tailEnd/>
          </a:ln>
        </p:spPr>
      </p:pic>
      <p:sp>
        <p:nvSpPr>
          <p:cNvPr id="29699" name="Text Box 8"/>
          <p:cNvSpPr>
            <a:spLocks noChangeArrowheads="1"/>
          </p:cNvSpPr>
          <p:nvPr/>
        </p:nvSpPr>
        <p:spPr bwMode="auto">
          <a:xfrm>
            <a:off x="1295400" y="666750"/>
            <a:ext cx="3521075" cy="260350"/>
          </a:xfrm>
          <a:prstGeom prst="rect">
            <a:avLst/>
          </a:prstGeom>
          <a:noFill/>
          <a:ln w="9525">
            <a:noFill/>
            <a:miter lim="800000"/>
            <a:headEnd/>
            <a:tailEnd/>
          </a:ln>
        </p:spPr>
        <p:txBody>
          <a:bodyPr>
            <a:spAutoFit/>
          </a:bodyPr>
          <a:lstStyle/>
          <a:p>
            <a:r>
              <a:rPr lang="en-US" altLang="zh-CN" sz="1100" b="1">
                <a:solidFill>
                  <a:srgbClr val="666666"/>
                </a:solidFill>
                <a:latin typeface="微软雅黑" pitchFamily="34" charset="-122"/>
                <a:ea typeface="微软雅黑" pitchFamily="34" charset="-122"/>
                <a:sym typeface="Arial" pitchFamily="34" charset="0"/>
              </a:rPr>
              <a:t>Guangdong Association of Productivity Science</a:t>
            </a:r>
            <a:endParaRPr lang="zh-CN" altLang="en-US"/>
          </a:p>
        </p:txBody>
      </p:sp>
      <p:sp>
        <p:nvSpPr>
          <p:cNvPr id="29700" name="Text Box 7"/>
          <p:cNvSpPr>
            <a:spLocks noChangeArrowheads="1"/>
          </p:cNvSpPr>
          <p:nvPr/>
        </p:nvSpPr>
        <p:spPr bwMode="auto">
          <a:xfrm>
            <a:off x="1279525" y="361950"/>
            <a:ext cx="3673475" cy="366713"/>
          </a:xfrm>
          <a:prstGeom prst="rect">
            <a:avLst/>
          </a:prstGeom>
          <a:noFill/>
          <a:ln w="9525">
            <a:noFill/>
            <a:miter lim="800000"/>
            <a:headEnd/>
            <a:tailEnd/>
          </a:ln>
        </p:spPr>
        <p:txBody>
          <a:bodyPr>
            <a:spAutoFit/>
          </a:bodyPr>
          <a:lstStyle/>
          <a:p>
            <a:r>
              <a:rPr lang="zh-CN" altLang="en-US" sz="1800" b="1">
                <a:solidFill>
                  <a:srgbClr val="666666"/>
                </a:solidFill>
                <a:latin typeface="微软雅黑" pitchFamily="34" charset="-122"/>
                <a:ea typeface="微软雅黑" pitchFamily="34" charset="-122"/>
                <a:sym typeface="Arial" pitchFamily="34" charset="0"/>
              </a:rPr>
              <a:t>广   东   省   生   产   力   学   会</a:t>
            </a:r>
            <a:endParaRPr lang="zh-CN" altLang="en-US"/>
          </a:p>
        </p:txBody>
      </p:sp>
      <p:pic>
        <p:nvPicPr>
          <p:cNvPr id="29701" name="Picture 6" descr="LOGO"/>
          <p:cNvPicPr>
            <a:picLocks noChangeAspect="1" noChangeArrowheads="1"/>
          </p:cNvPicPr>
          <p:nvPr/>
        </p:nvPicPr>
        <p:blipFill>
          <a:blip r:embed="rId3" cstate="print"/>
          <a:srcRect/>
          <a:stretch>
            <a:fillRect/>
          </a:stretch>
        </p:blipFill>
        <p:spPr bwMode="auto">
          <a:xfrm>
            <a:off x="381000" y="209550"/>
            <a:ext cx="762000" cy="762000"/>
          </a:xfrm>
          <a:prstGeom prst="rect">
            <a:avLst/>
          </a:prstGeom>
          <a:noFill/>
          <a:ln w="9525">
            <a:noFill/>
            <a:miter lim="800000"/>
            <a:headEnd/>
            <a:tailEnd/>
          </a:ln>
        </p:spPr>
      </p:pic>
      <p:sp>
        <p:nvSpPr>
          <p:cNvPr id="39945" name="标题 1"/>
          <p:cNvSpPr>
            <a:spLocks noChangeArrowheads="1"/>
          </p:cNvSpPr>
          <p:nvPr/>
        </p:nvSpPr>
        <p:spPr bwMode="auto">
          <a:xfrm>
            <a:off x="1066800" y="1509713"/>
            <a:ext cx="2554288" cy="649287"/>
          </a:xfrm>
          <a:prstGeom prst="rect">
            <a:avLst/>
          </a:prstGeom>
          <a:noFill/>
          <a:ln w="9525">
            <a:noFill/>
            <a:miter lim="800000"/>
            <a:headEnd/>
            <a:tailEnd/>
          </a:ln>
        </p:spPr>
        <p:txBody>
          <a:bodyPr anchor="ctr"/>
          <a:lstStyle/>
          <a:p>
            <a:pPr algn="ctr" eaLnBrk="1" hangingPunct="1">
              <a:lnSpc>
                <a:spcPts val="6000"/>
              </a:lnSpc>
              <a:buClr>
                <a:srgbClr val="D51203"/>
              </a:buClr>
              <a:buSzPct val="80000"/>
              <a:buFont typeface="Wingdings" pitchFamily="2" charset="2"/>
              <a:buNone/>
            </a:pPr>
            <a:r>
              <a:rPr lang="zh-CN" altLang="en-US" sz="4400" b="1">
                <a:latin typeface="微软雅黑" pitchFamily="34" charset="-122"/>
                <a:ea typeface="微软雅黑" pitchFamily="34" charset="-122"/>
                <a:sym typeface="微软雅黑" pitchFamily="34" charset="-122"/>
              </a:rPr>
              <a:t>谢 谢</a:t>
            </a:r>
            <a:endParaRPr lang="zh-CN" altLang="en-US" sz="4400" b="1">
              <a:solidFill>
                <a:srgbClr val="0070C0"/>
              </a:solidFill>
              <a:latin typeface="微软雅黑" pitchFamily="34" charset="-122"/>
              <a:ea typeface="微软雅黑" pitchFamily="34" charset="-122"/>
              <a:sym typeface="微软雅黑" pitchFamily="34" charset="-122"/>
            </a:endParaRPr>
          </a:p>
        </p:txBody>
      </p:sp>
      <p:sp>
        <p:nvSpPr>
          <p:cNvPr id="29703" name="TextBox 2"/>
          <p:cNvSpPr>
            <a:spLocks noChangeArrowheads="1"/>
          </p:cNvSpPr>
          <p:nvPr/>
        </p:nvSpPr>
        <p:spPr bwMode="auto">
          <a:xfrm>
            <a:off x="1295400" y="2157413"/>
            <a:ext cx="2271713" cy="523875"/>
          </a:xfrm>
          <a:prstGeom prst="rect">
            <a:avLst/>
          </a:prstGeom>
          <a:noFill/>
          <a:ln w="9525">
            <a:noFill/>
            <a:miter lim="800000"/>
            <a:headEnd/>
            <a:tailEnd/>
          </a:ln>
        </p:spPr>
        <p:txBody>
          <a:bodyPr wrap="none">
            <a:spAutoFit/>
          </a:bodyPr>
          <a:lstStyle/>
          <a:p>
            <a:pPr>
              <a:buClr>
                <a:srgbClr val="D51203"/>
              </a:buClr>
              <a:buSzPct val="80000"/>
              <a:buFont typeface="Wingdings" pitchFamily="2" charset="2"/>
              <a:buNone/>
            </a:pPr>
            <a:r>
              <a:rPr lang="en-US" altLang="zh-CN">
                <a:solidFill>
                  <a:srgbClr val="000000"/>
                </a:solidFill>
                <a:sym typeface="Arial" pitchFamily="34" charset="0"/>
              </a:rPr>
              <a:t>THANK YOU</a:t>
            </a:r>
            <a:endParaRPr lang="zh-CN" altLang="en-US">
              <a:solidFill>
                <a:srgbClr val="0070C0"/>
              </a:solidFill>
              <a:sym typeface="Arial" pitchFamily="34" charset="0"/>
            </a:endParaRPr>
          </a:p>
        </p:txBody>
      </p:sp>
      <p:pic>
        <p:nvPicPr>
          <p:cNvPr id="29704" name="图片 7" descr="437816258623904268.jpg"/>
          <p:cNvPicPr>
            <a:picLocks noChangeAspect="1"/>
          </p:cNvPicPr>
          <p:nvPr/>
        </p:nvPicPr>
        <p:blipFill>
          <a:blip r:embed="rId4" cstate="print"/>
          <a:srcRect/>
          <a:stretch>
            <a:fillRect/>
          </a:stretch>
        </p:blipFill>
        <p:spPr bwMode="auto">
          <a:xfrm>
            <a:off x="4438650" y="819150"/>
            <a:ext cx="1962150" cy="1962150"/>
          </a:xfrm>
          <a:prstGeom prst="rect">
            <a:avLst/>
          </a:prstGeom>
          <a:noFill/>
          <a:ln w="9525">
            <a:noFill/>
            <a:miter lim="800000"/>
            <a:headEnd/>
            <a:tailEnd/>
          </a:ln>
        </p:spPr>
      </p:pic>
      <p:pic>
        <p:nvPicPr>
          <p:cNvPr id="29705" name="图片 8" descr="二维码（个人）.png"/>
          <p:cNvPicPr>
            <a:picLocks noChangeAspect="1"/>
          </p:cNvPicPr>
          <p:nvPr/>
        </p:nvPicPr>
        <p:blipFill>
          <a:blip r:embed="rId5" cstate="print"/>
          <a:srcRect/>
          <a:stretch>
            <a:fillRect/>
          </a:stretch>
        </p:blipFill>
        <p:spPr bwMode="auto">
          <a:xfrm>
            <a:off x="6934200" y="895350"/>
            <a:ext cx="1828800" cy="1852613"/>
          </a:xfrm>
          <a:prstGeom prst="rect">
            <a:avLst/>
          </a:prstGeom>
          <a:noFill/>
          <a:ln w="9525">
            <a:noFill/>
            <a:miter lim="800000"/>
            <a:headEnd/>
            <a:tailEnd/>
          </a:ln>
        </p:spPr>
      </p:pic>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rAng="0" ptsTypes="">
                                      <p:cBhvr>
                                        <p:cTn id="6" dur="250" accel="50000" decel="50000" autoRev="1" fill="hold">
                                          <p:stCondLst>
                                            <p:cond delay="0"/>
                                          </p:stCondLst>
                                        </p:cTn>
                                        <p:tgtEl>
                                          <p:spTgt spid="39945"/>
                                        </p:tgtEl>
                                        <p:attrNameLst>
                                          <p:attrName>ppt_x,ppt_y</p:attrName>
                                        </p:attrNameLst>
                                      </p:cBhvr>
                                      <p:rCtr x="0" y="0"/>
                                    </p:animMotion>
                                    <p:animRot by="1500000">
                                      <p:cBhvr>
                                        <p:cTn id="7" dur="125" fill="hold">
                                          <p:stCondLst>
                                            <p:cond delay="0"/>
                                          </p:stCondLst>
                                        </p:cTn>
                                        <p:tgtEl>
                                          <p:spTgt spid="39945"/>
                                        </p:tgtEl>
                                        <p:attrNameLst>
                                          <p:attrName>r</p:attrName>
                                        </p:attrNameLst>
                                      </p:cBhvr>
                                    </p:animRot>
                                    <p:animRot by="-1500000">
                                      <p:cBhvr>
                                        <p:cTn id="8" dur="125" fill="hold">
                                          <p:stCondLst>
                                            <p:cond delay="125"/>
                                          </p:stCondLst>
                                        </p:cTn>
                                        <p:tgtEl>
                                          <p:spTgt spid="39945"/>
                                        </p:tgtEl>
                                        <p:attrNameLst>
                                          <p:attrName>r</p:attrName>
                                        </p:attrNameLst>
                                      </p:cBhvr>
                                    </p:animRot>
                                    <p:animRot by="-1500000">
                                      <p:cBhvr>
                                        <p:cTn id="9" dur="125" fill="hold">
                                          <p:stCondLst>
                                            <p:cond delay="250"/>
                                          </p:stCondLst>
                                        </p:cTn>
                                        <p:tgtEl>
                                          <p:spTgt spid="39945"/>
                                        </p:tgtEl>
                                        <p:attrNameLst>
                                          <p:attrName>r</p:attrName>
                                        </p:attrNameLst>
                                      </p:cBhvr>
                                    </p:animRot>
                                    <p:animRot by="1500000">
                                      <p:cBhvr>
                                        <p:cTn id="10" dur="125" fill="hold">
                                          <p:stCondLst>
                                            <p:cond delay="375"/>
                                          </p:stCondLst>
                                        </p:cTn>
                                        <p:tgtEl>
                                          <p:spTgt spid="3994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5"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15363"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15364"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15365"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15366"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15367"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Verdana" pitchFamily="34" charset="0"/>
              </a:rPr>
              <a:t>一</a:t>
            </a:r>
            <a:r>
              <a:rPr lang="zh-CN" altLang="en-US" sz="2000" b="1">
                <a:solidFill>
                  <a:srgbClr val="E24B00"/>
                </a:solidFill>
                <a:latin typeface="Verdana" pitchFamily="34" charset="0"/>
                <a:ea typeface="微软雅黑" pitchFamily="34" charset="-122"/>
                <a:sym typeface="宋体" pitchFamily="2" charset="-122"/>
              </a:rPr>
              <a:t>、简介</a:t>
            </a:r>
            <a:endParaRPr lang="en-US" sz="2000" b="1">
              <a:solidFill>
                <a:srgbClr val="E24B00"/>
              </a:solidFill>
              <a:latin typeface="Verdana" pitchFamily="34" charset="0"/>
              <a:ea typeface="微软雅黑" pitchFamily="34" charset="-122"/>
              <a:sym typeface="Verdana" pitchFamily="34" charset="0"/>
            </a:endParaRPr>
          </a:p>
        </p:txBody>
      </p:sp>
      <p:sp>
        <p:nvSpPr>
          <p:cNvPr id="4" name="文本框 3"/>
          <p:cNvSpPr txBox="1">
            <a:spLocks noChangeArrowheads="1"/>
          </p:cNvSpPr>
          <p:nvPr/>
        </p:nvSpPr>
        <p:spPr bwMode="auto">
          <a:xfrm>
            <a:off x="685800" y="971550"/>
            <a:ext cx="7696200" cy="1897063"/>
          </a:xfrm>
          <a:prstGeom prst="rect">
            <a:avLst/>
          </a:prstGeom>
          <a:noFill/>
          <a:ln w="9525">
            <a:noFill/>
            <a:miter lim="800000"/>
            <a:headEnd/>
            <a:tailEnd/>
          </a:ln>
        </p:spPr>
        <p:txBody>
          <a:bodyPr>
            <a:spAutoFit/>
          </a:bodyPr>
          <a:lstStyle/>
          <a:p>
            <a:pPr marL="304800" indent="-304800" eaLnBrk="1" hangingPunct="1">
              <a:lnSpc>
                <a:spcPct val="150000"/>
              </a:lnSpc>
            </a:pPr>
            <a:r>
              <a:rPr lang="zh-CN" altLang="en-US" sz="1600" b="1">
                <a:latin typeface="Calibri" pitchFamily="34" charset="0"/>
                <a:sym typeface="Arial" pitchFamily="34" charset="0"/>
              </a:rPr>
              <a:t>                 广东生产力学会，成立于</a:t>
            </a:r>
            <a:r>
              <a:rPr lang="en-US" altLang="zh-CN" sz="1600" b="1">
                <a:latin typeface="Calibri" pitchFamily="34" charset="0"/>
                <a:sym typeface="Arial" pitchFamily="34" charset="0"/>
              </a:rPr>
              <a:t>1989</a:t>
            </a:r>
            <a:r>
              <a:rPr lang="zh-CN" altLang="en-US" sz="1600" b="1">
                <a:latin typeface="Calibri" pitchFamily="34" charset="0"/>
                <a:sym typeface="Arial" pitchFamily="34" charset="0"/>
              </a:rPr>
              <a:t>年，经省民政厅批准，由广大从事生产力理论研究与实践工作的单位和个人共同参与和组成的学术研究性社团，以往工作任务是进行生产力的理论研究与实践探索，为省政府发展研究中心提供政策咨询服务，</a:t>
            </a:r>
            <a:r>
              <a:rPr lang="en-US" altLang="zh-CN" sz="1600" b="1">
                <a:latin typeface="Calibri" pitchFamily="34" charset="0"/>
                <a:sym typeface="Arial" pitchFamily="34" charset="0"/>
              </a:rPr>
              <a:t>2003</a:t>
            </a:r>
            <a:r>
              <a:rPr lang="zh-CN" altLang="en-US" sz="1600" b="1">
                <a:latin typeface="Calibri" pitchFamily="34" charset="0"/>
                <a:sym typeface="Arial" pitchFamily="34" charset="0"/>
              </a:rPr>
              <a:t>年起开始为企业提供名牌产品、驰著名商标申报服务，</a:t>
            </a:r>
            <a:r>
              <a:rPr lang="en-US" altLang="zh-CN" sz="1600" b="1">
                <a:latin typeface="Calibri" pitchFamily="34" charset="0"/>
                <a:sym typeface="Arial" pitchFamily="34" charset="0"/>
              </a:rPr>
              <a:t>2008</a:t>
            </a:r>
            <a:r>
              <a:rPr lang="zh-CN" altLang="en-US" sz="1600" b="1">
                <a:latin typeface="Calibri" pitchFamily="34" charset="0"/>
                <a:sym typeface="Arial" pitchFamily="34" charset="0"/>
              </a:rPr>
              <a:t>年起开始为企业提供知识产权、高新企业、无偿资助项目等科技服务。</a:t>
            </a:r>
            <a:endParaRPr lang="zh-CN" altLang="en-US" sz="1600">
              <a:latin typeface="Calibri" pitchFamily="34" charset="0"/>
              <a:sym typeface="Arial" pitchFamily="34" charset="0"/>
            </a:endParaRPr>
          </a:p>
        </p:txBody>
      </p:sp>
      <p:sp>
        <p:nvSpPr>
          <p:cNvPr id="2" name="文本框 3"/>
          <p:cNvSpPr txBox="1">
            <a:spLocks noChangeArrowheads="1"/>
          </p:cNvSpPr>
          <p:nvPr/>
        </p:nvSpPr>
        <p:spPr bwMode="auto">
          <a:xfrm>
            <a:off x="609600" y="3028950"/>
            <a:ext cx="7696200" cy="1158875"/>
          </a:xfrm>
          <a:prstGeom prst="rect">
            <a:avLst/>
          </a:prstGeom>
          <a:noFill/>
          <a:ln w="9525">
            <a:noFill/>
            <a:miter lim="800000"/>
            <a:headEnd/>
            <a:tailEnd/>
          </a:ln>
        </p:spPr>
        <p:txBody>
          <a:bodyPr>
            <a:spAutoFit/>
          </a:bodyPr>
          <a:lstStyle/>
          <a:p>
            <a:pPr marL="304800" indent="-304800" eaLnBrk="1" hangingPunct="1">
              <a:lnSpc>
                <a:spcPct val="150000"/>
              </a:lnSpc>
            </a:pPr>
            <a:r>
              <a:rPr lang="zh-CN" altLang="en-US" sz="1600" b="1">
                <a:latin typeface="Calibri" pitchFamily="34" charset="0"/>
                <a:sym typeface="Arial" pitchFamily="34" charset="0"/>
              </a:rPr>
              <a:t>              目前已市场化运作，成立广州高企，员工</a:t>
            </a:r>
            <a:r>
              <a:rPr lang="en-US" altLang="zh-CN" sz="1600" b="1">
                <a:latin typeface="Calibri" pitchFamily="34" charset="0"/>
                <a:sym typeface="Arial" pitchFamily="34" charset="0"/>
              </a:rPr>
              <a:t>48</a:t>
            </a:r>
            <a:r>
              <a:rPr lang="zh-CN" altLang="en-US" sz="1600" b="1">
                <a:latin typeface="Calibri" pitchFamily="34" charset="0"/>
                <a:sym typeface="Arial" pitchFamily="34" charset="0"/>
              </a:rPr>
              <a:t>人，其中商务人员</a:t>
            </a:r>
            <a:r>
              <a:rPr lang="en-US" altLang="zh-CN" sz="1600" b="1">
                <a:latin typeface="Calibri" pitchFamily="34" charset="0"/>
                <a:sym typeface="Arial" pitchFamily="34" charset="0"/>
              </a:rPr>
              <a:t>26</a:t>
            </a:r>
            <a:r>
              <a:rPr lang="zh-CN" altLang="en-US" sz="1600" b="1">
                <a:latin typeface="Calibri" pitchFamily="34" charset="0"/>
                <a:sym typeface="Arial" pitchFamily="34" charset="0"/>
              </a:rPr>
              <a:t>人，技术及后勤人员</a:t>
            </a:r>
            <a:r>
              <a:rPr lang="en-US" altLang="zh-CN" sz="1600" b="1">
                <a:latin typeface="Calibri" pitchFamily="34" charset="0"/>
                <a:sym typeface="Arial" pitchFamily="34" charset="0"/>
              </a:rPr>
              <a:t>22</a:t>
            </a:r>
            <a:r>
              <a:rPr lang="zh-CN" altLang="en-US" sz="1600" b="1">
                <a:latin typeface="Calibri" pitchFamily="34" charset="0"/>
                <a:sym typeface="Arial" pitchFamily="34" charset="0"/>
              </a:rPr>
              <a:t>人。与专利事务所、会计师事务所、生产力促进中心及市内大部分孵化器建立有战略合作关系，专注中小企业科技服务。</a:t>
            </a:r>
            <a:endParaRPr lang="zh-CN" altLang="en-US" sz="1600">
              <a:latin typeface="Calibri" pitchFamily="34" charset="0"/>
              <a:sym typeface="Arial" pitchFamily="34" charset="0"/>
            </a:endParaRP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4"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16387"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16388"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16389"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16390"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16391"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Verdana" pitchFamily="34" charset="0"/>
              </a:rPr>
              <a:t>二</a:t>
            </a:r>
            <a:r>
              <a:rPr lang="zh-CN" altLang="en-US" sz="2000" b="1">
                <a:solidFill>
                  <a:srgbClr val="E24B00"/>
                </a:solidFill>
                <a:latin typeface="Verdana" pitchFamily="34" charset="0"/>
                <a:ea typeface="微软雅黑" pitchFamily="34" charset="-122"/>
                <a:sym typeface="宋体" pitchFamily="2" charset="-122"/>
              </a:rPr>
              <a:t>、常见专项资金申报文件</a:t>
            </a:r>
            <a:endParaRPr lang="en-US" sz="2000" b="1">
              <a:solidFill>
                <a:srgbClr val="E24B00"/>
              </a:solidFill>
              <a:latin typeface="Verdana" pitchFamily="34" charset="0"/>
              <a:ea typeface="微软雅黑" pitchFamily="34" charset="-122"/>
              <a:sym typeface="Verdana" pitchFamily="34" charset="0"/>
            </a:endParaRPr>
          </a:p>
        </p:txBody>
      </p:sp>
      <p:pic>
        <p:nvPicPr>
          <p:cNvPr id="16393" name="图片 26" descr="截图.jpg"/>
          <p:cNvPicPr>
            <a:picLocks noChangeAspect="1"/>
          </p:cNvPicPr>
          <p:nvPr/>
        </p:nvPicPr>
        <p:blipFill>
          <a:blip r:embed="rId4" cstate="print"/>
          <a:srcRect/>
          <a:stretch>
            <a:fillRect/>
          </a:stretch>
        </p:blipFill>
        <p:spPr bwMode="auto">
          <a:xfrm>
            <a:off x="609600" y="819150"/>
            <a:ext cx="7924800" cy="3886200"/>
          </a:xfrm>
          <a:prstGeom prst="rect">
            <a:avLst/>
          </a:prstGeom>
          <a:noFill/>
          <a:ln w="9525">
            <a:noFill/>
            <a:miter lim="800000"/>
            <a:headEnd/>
            <a:tailEnd/>
          </a:ln>
        </p:spPr>
      </p:pic>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矩形 68"/>
          <p:cNvSpPr/>
          <p:nvPr/>
        </p:nvSpPr>
        <p:spPr bwMode="auto">
          <a:xfrm>
            <a:off x="76200" y="3333750"/>
            <a:ext cx="8915400" cy="13716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defRPr/>
            </a:pPr>
            <a:endParaRPr lang="zh-CN" altLang="en-US">
              <a:solidFill>
                <a:schemeClr val="tx1"/>
              </a:solidFill>
              <a:latin typeface="Arial" pitchFamily="34" charset="0"/>
              <a:ea typeface="宋体" pitchFamily="2" charset="-122"/>
            </a:endParaRPr>
          </a:p>
        </p:txBody>
      </p:sp>
      <p:pic>
        <p:nvPicPr>
          <p:cNvPr id="17411"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17412"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17413"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17414"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17415"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17416"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三、政策构成体系</a:t>
            </a:r>
            <a:endParaRPr lang="en-US" sz="2000" b="1">
              <a:solidFill>
                <a:srgbClr val="E24B00"/>
              </a:solidFill>
              <a:latin typeface="Verdana" pitchFamily="34" charset="0"/>
              <a:ea typeface="微软雅黑" pitchFamily="34" charset="-122"/>
              <a:sym typeface="Verdana" pitchFamily="34" charset="0"/>
            </a:endParaRPr>
          </a:p>
        </p:txBody>
      </p:sp>
      <p:sp>
        <p:nvSpPr>
          <p:cNvPr id="17417" name="圆角矩形 17"/>
          <p:cNvSpPr>
            <a:spLocks noChangeArrowheads="1"/>
          </p:cNvSpPr>
          <p:nvPr/>
        </p:nvSpPr>
        <p:spPr bwMode="auto">
          <a:xfrm>
            <a:off x="3276600" y="666750"/>
            <a:ext cx="28194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国家中长期规划（</a:t>
            </a:r>
            <a:r>
              <a:rPr lang="en-US" altLang="zh-CN" sz="1200">
                <a:solidFill>
                  <a:schemeClr val="bg1"/>
                </a:solidFill>
              </a:rPr>
              <a:t>2006~2020</a:t>
            </a:r>
            <a:r>
              <a:rPr lang="zh-CN" altLang="en-US" sz="1200">
                <a:solidFill>
                  <a:schemeClr val="bg1"/>
                </a:solidFill>
              </a:rPr>
              <a:t>）</a:t>
            </a:r>
          </a:p>
        </p:txBody>
      </p:sp>
      <p:sp>
        <p:nvSpPr>
          <p:cNvPr id="17418" name="圆角矩形 17"/>
          <p:cNvSpPr>
            <a:spLocks noChangeArrowheads="1"/>
          </p:cNvSpPr>
          <p:nvPr/>
        </p:nvSpPr>
        <p:spPr bwMode="auto">
          <a:xfrm>
            <a:off x="992188" y="1276350"/>
            <a:ext cx="1979612"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国家五年规划（十三五）</a:t>
            </a:r>
          </a:p>
        </p:txBody>
      </p:sp>
      <p:sp>
        <p:nvSpPr>
          <p:cNvPr id="17419" name="圆角矩形 17"/>
          <p:cNvSpPr>
            <a:spLocks noChangeArrowheads="1"/>
          </p:cNvSpPr>
          <p:nvPr/>
        </p:nvSpPr>
        <p:spPr bwMode="auto">
          <a:xfrm>
            <a:off x="3581400" y="1276350"/>
            <a:ext cx="19812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广东省政府中长期规划</a:t>
            </a:r>
          </a:p>
        </p:txBody>
      </p:sp>
      <p:sp>
        <p:nvSpPr>
          <p:cNvPr id="17420" name="圆角矩形 17"/>
          <p:cNvSpPr>
            <a:spLocks noChangeArrowheads="1"/>
          </p:cNvSpPr>
          <p:nvPr/>
        </p:nvSpPr>
        <p:spPr bwMode="auto">
          <a:xfrm>
            <a:off x="6172200" y="1276350"/>
            <a:ext cx="19812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科技部中长期规划</a:t>
            </a:r>
            <a:r>
              <a:rPr lang="en-US" altLang="zh-CN" sz="1200">
                <a:solidFill>
                  <a:schemeClr val="bg1"/>
                </a:solidFill>
              </a:rPr>
              <a:t>…</a:t>
            </a:r>
            <a:endParaRPr lang="zh-CN" altLang="en-US" sz="1200">
              <a:solidFill>
                <a:schemeClr val="bg1"/>
              </a:solidFill>
            </a:endParaRPr>
          </a:p>
        </p:txBody>
      </p:sp>
      <p:sp>
        <p:nvSpPr>
          <p:cNvPr id="17421" name="圆角矩形 17"/>
          <p:cNvSpPr>
            <a:spLocks noChangeArrowheads="1"/>
          </p:cNvSpPr>
          <p:nvPr/>
        </p:nvSpPr>
        <p:spPr bwMode="auto">
          <a:xfrm>
            <a:off x="990600" y="1809750"/>
            <a:ext cx="19812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广东省政府五年规划</a:t>
            </a:r>
          </a:p>
        </p:txBody>
      </p:sp>
      <p:sp>
        <p:nvSpPr>
          <p:cNvPr id="17422" name="圆角矩形 17"/>
          <p:cNvSpPr>
            <a:spLocks noChangeArrowheads="1"/>
          </p:cNvSpPr>
          <p:nvPr/>
        </p:nvSpPr>
        <p:spPr bwMode="auto">
          <a:xfrm>
            <a:off x="6172200" y="1809750"/>
            <a:ext cx="19812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科技部五年规划</a:t>
            </a:r>
            <a:r>
              <a:rPr lang="en-US" altLang="zh-CN" sz="1200">
                <a:solidFill>
                  <a:schemeClr val="bg1"/>
                </a:solidFill>
              </a:rPr>
              <a:t>…</a:t>
            </a:r>
            <a:endParaRPr lang="zh-CN" altLang="en-US" sz="1200">
              <a:solidFill>
                <a:schemeClr val="bg1"/>
              </a:solidFill>
            </a:endParaRPr>
          </a:p>
        </p:txBody>
      </p:sp>
      <p:sp>
        <p:nvSpPr>
          <p:cNvPr id="17423" name="圆角矩形 17"/>
          <p:cNvSpPr>
            <a:spLocks noChangeArrowheads="1"/>
          </p:cNvSpPr>
          <p:nvPr/>
        </p:nvSpPr>
        <p:spPr bwMode="auto">
          <a:xfrm>
            <a:off x="3581400" y="1809750"/>
            <a:ext cx="19812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广东省科技厅中长期规划</a:t>
            </a:r>
          </a:p>
        </p:txBody>
      </p:sp>
      <p:sp>
        <p:nvSpPr>
          <p:cNvPr id="17424" name="圆角矩形 17"/>
          <p:cNvSpPr>
            <a:spLocks noChangeArrowheads="1"/>
          </p:cNvSpPr>
          <p:nvPr/>
        </p:nvSpPr>
        <p:spPr bwMode="auto">
          <a:xfrm>
            <a:off x="3581400" y="2419350"/>
            <a:ext cx="19812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省科技厅五年规划</a:t>
            </a:r>
            <a:r>
              <a:rPr lang="en-US" altLang="zh-CN" sz="1200">
                <a:solidFill>
                  <a:schemeClr val="bg1"/>
                </a:solidFill>
              </a:rPr>
              <a:t>…</a:t>
            </a:r>
            <a:endParaRPr lang="zh-CN" altLang="en-US" sz="1200">
              <a:solidFill>
                <a:schemeClr val="bg1"/>
              </a:solidFill>
            </a:endParaRPr>
          </a:p>
        </p:txBody>
      </p:sp>
      <p:sp>
        <p:nvSpPr>
          <p:cNvPr id="17425" name="圆角矩形 17"/>
          <p:cNvSpPr>
            <a:spLocks noChangeArrowheads="1"/>
          </p:cNvSpPr>
          <p:nvPr/>
        </p:nvSpPr>
        <p:spPr bwMode="auto">
          <a:xfrm>
            <a:off x="533400" y="2952750"/>
            <a:ext cx="2286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省前沿与关键技术管理办法</a:t>
            </a:r>
          </a:p>
        </p:txBody>
      </p:sp>
      <p:sp>
        <p:nvSpPr>
          <p:cNvPr id="17426" name="圆角矩形 17"/>
          <p:cNvSpPr>
            <a:spLocks noChangeArrowheads="1"/>
          </p:cNvSpPr>
          <p:nvPr/>
        </p:nvSpPr>
        <p:spPr bwMode="auto">
          <a:xfrm>
            <a:off x="2971800" y="2952750"/>
            <a:ext cx="2286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省创新与平台建设管理办法</a:t>
            </a:r>
          </a:p>
        </p:txBody>
      </p:sp>
      <p:sp>
        <p:nvSpPr>
          <p:cNvPr id="17427" name="圆角矩形 17"/>
          <p:cNvSpPr>
            <a:spLocks noChangeArrowheads="1"/>
          </p:cNvSpPr>
          <p:nvPr/>
        </p:nvSpPr>
        <p:spPr bwMode="auto">
          <a:xfrm>
            <a:off x="5410200" y="2952750"/>
            <a:ext cx="2286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省科技与金融结合管理办法</a:t>
            </a:r>
            <a:r>
              <a:rPr lang="en-US" altLang="zh-CN" sz="1200">
                <a:solidFill>
                  <a:schemeClr val="bg1"/>
                </a:solidFill>
              </a:rPr>
              <a:t>…</a:t>
            </a:r>
            <a:endParaRPr lang="zh-CN" altLang="en-US" sz="1200">
              <a:solidFill>
                <a:schemeClr val="bg1"/>
              </a:solidFill>
            </a:endParaRPr>
          </a:p>
        </p:txBody>
      </p:sp>
      <p:sp>
        <p:nvSpPr>
          <p:cNvPr id="17428" name="圆角矩形 17"/>
          <p:cNvSpPr>
            <a:spLocks noChangeArrowheads="1"/>
          </p:cNvSpPr>
          <p:nvPr/>
        </p:nvSpPr>
        <p:spPr bwMode="auto">
          <a:xfrm>
            <a:off x="7848600" y="2952750"/>
            <a:ext cx="8382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en-US" altLang="zh-CN" sz="1200">
                <a:solidFill>
                  <a:schemeClr val="bg1"/>
                </a:solidFill>
              </a:rPr>
              <a:t>…26</a:t>
            </a:r>
            <a:r>
              <a:rPr lang="zh-CN" altLang="en-US" sz="1200">
                <a:solidFill>
                  <a:schemeClr val="bg1"/>
                </a:solidFill>
              </a:rPr>
              <a:t>项</a:t>
            </a:r>
          </a:p>
        </p:txBody>
      </p:sp>
      <p:sp>
        <p:nvSpPr>
          <p:cNvPr id="17429" name="圆角矩形 17"/>
          <p:cNvSpPr>
            <a:spLocks noChangeArrowheads="1"/>
          </p:cNvSpPr>
          <p:nvPr/>
        </p:nvSpPr>
        <p:spPr bwMode="auto">
          <a:xfrm>
            <a:off x="457200" y="3409950"/>
            <a:ext cx="1143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en-US" altLang="zh-CN" sz="1200">
                <a:solidFill>
                  <a:schemeClr val="bg1"/>
                </a:solidFill>
              </a:rPr>
              <a:t>2015</a:t>
            </a:r>
            <a:r>
              <a:rPr lang="zh-CN" altLang="en-US" sz="1200">
                <a:solidFill>
                  <a:schemeClr val="bg1"/>
                </a:solidFill>
              </a:rPr>
              <a:t>年指南</a:t>
            </a:r>
          </a:p>
        </p:txBody>
      </p:sp>
      <p:sp>
        <p:nvSpPr>
          <p:cNvPr id="17430" name="圆角矩形 17"/>
          <p:cNvSpPr>
            <a:spLocks noChangeArrowheads="1"/>
          </p:cNvSpPr>
          <p:nvPr/>
        </p:nvSpPr>
        <p:spPr bwMode="auto">
          <a:xfrm>
            <a:off x="1676400" y="3409950"/>
            <a:ext cx="1143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en-US" altLang="zh-CN" sz="1200">
                <a:solidFill>
                  <a:schemeClr val="bg1"/>
                </a:solidFill>
              </a:rPr>
              <a:t>2016</a:t>
            </a:r>
            <a:r>
              <a:rPr lang="zh-CN" altLang="en-US" sz="1200">
                <a:solidFill>
                  <a:schemeClr val="bg1"/>
                </a:solidFill>
              </a:rPr>
              <a:t>年指南</a:t>
            </a:r>
          </a:p>
        </p:txBody>
      </p:sp>
      <p:sp>
        <p:nvSpPr>
          <p:cNvPr id="17431" name="圆角矩形 17"/>
          <p:cNvSpPr>
            <a:spLocks noChangeArrowheads="1"/>
          </p:cNvSpPr>
          <p:nvPr/>
        </p:nvSpPr>
        <p:spPr bwMode="auto">
          <a:xfrm>
            <a:off x="2971800" y="3409950"/>
            <a:ext cx="1143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en-US" altLang="zh-CN" sz="1200">
                <a:solidFill>
                  <a:schemeClr val="bg1"/>
                </a:solidFill>
              </a:rPr>
              <a:t>2015</a:t>
            </a:r>
            <a:r>
              <a:rPr lang="zh-CN" altLang="en-US" sz="1200">
                <a:solidFill>
                  <a:schemeClr val="bg1"/>
                </a:solidFill>
              </a:rPr>
              <a:t>年指南</a:t>
            </a:r>
          </a:p>
        </p:txBody>
      </p:sp>
      <p:sp>
        <p:nvSpPr>
          <p:cNvPr id="17432" name="圆角矩形 17"/>
          <p:cNvSpPr>
            <a:spLocks noChangeArrowheads="1"/>
          </p:cNvSpPr>
          <p:nvPr/>
        </p:nvSpPr>
        <p:spPr bwMode="auto">
          <a:xfrm>
            <a:off x="4191000" y="3409950"/>
            <a:ext cx="1143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en-US" altLang="zh-CN" sz="1200">
                <a:solidFill>
                  <a:schemeClr val="bg1"/>
                </a:solidFill>
              </a:rPr>
              <a:t>2016</a:t>
            </a:r>
            <a:r>
              <a:rPr lang="zh-CN" altLang="en-US" sz="1200">
                <a:solidFill>
                  <a:schemeClr val="bg1"/>
                </a:solidFill>
              </a:rPr>
              <a:t>年指南</a:t>
            </a:r>
          </a:p>
        </p:txBody>
      </p:sp>
      <p:sp>
        <p:nvSpPr>
          <p:cNvPr id="17433" name="圆角矩形 17"/>
          <p:cNvSpPr>
            <a:spLocks noChangeArrowheads="1"/>
          </p:cNvSpPr>
          <p:nvPr/>
        </p:nvSpPr>
        <p:spPr bwMode="auto">
          <a:xfrm>
            <a:off x="5410200" y="3409950"/>
            <a:ext cx="1143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en-US" altLang="zh-CN" sz="1200">
                <a:solidFill>
                  <a:schemeClr val="bg1"/>
                </a:solidFill>
              </a:rPr>
              <a:t>2015</a:t>
            </a:r>
            <a:r>
              <a:rPr lang="zh-CN" altLang="en-US" sz="1200">
                <a:solidFill>
                  <a:schemeClr val="bg1"/>
                </a:solidFill>
              </a:rPr>
              <a:t>年指南</a:t>
            </a:r>
          </a:p>
        </p:txBody>
      </p:sp>
      <p:sp>
        <p:nvSpPr>
          <p:cNvPr id="17434" name="圆角矩形 17"/>
          <p:cNvSpPr>
            <a:spLocks noChangeArrowheads="1"/>
          </p:cNvSpPr>
          <p:nvPr/>
        </p:nvSpPr>
        <p:spPr bwMode="auto">
          <a:xfrm>
            <a:off x="6629400" y="3409950"/>
            <a:ext cx="1143000" cy="304800"/>
          </a:xfrm>
          <a:prstGeom prst="roundRect">
            <a:avLst>
              <a:gd name="adj" fmla="val 16667"/>
            </a:avLst>
          </a:prstGeom>
          <a:solidFill>
            <a:schemeClr val="accent1"/>
          </a:solidFill>
          <a:ln w="9525" algn="ctr">
            <a:solidFill>
              <a:schemeClr val="tx1"/>
            </a:solidFill>
            <a:round/>
            <a:headEnd/>
            <a:tailEnd/>
          </a:ln>
        </p:spPr>
        <p:txBody>
          <a:bodyPr/>
          <a:lstStyle/>
          <a:p>
            <a:pPr algn="ctr"/>
            <a:r>
              <a:rPr lang="en-US" altLang="zh-CN" sz="1200">
                <a:solidFill>
                  <a:schemeClr val="bg1"/>
                </a:solidFill>
              </a:rPr>
              <a:t>2016</a:t>
            </a:r>
            <a:r>
              <a:rPr lang="zh-CN" altLang="en-US" sz="1200">
                <a:solidFill>
                  <a:schemeClr val="bg1"/>
                </a:solidFill>
              </a:rPr>
              <a:t>年指南</a:t>
            </a:r>
          </a:p>
        </p:txBody>
      </p:sp>
      <p:sp>
        <p:nvSpPr>
          <p:cNvPr id="17435" name="圆角矩形 17"/>
          <p:cNvSpPr>
            <a:spLocks noChangeArrowheads="1"/>
          </p:cNvSpPr>
          <p:nvPr/>
        </p:nvSpPr>
        <p:spPr bwMode="auto">
          <a:xfrm>
            <a:off x="4572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专题一</a:t>
            </a:r>
          </a:p>
        </p:txBody>
      </p:sp>
      <p:sp>
        <p:nvSpPr>
          <p:cNvPr id="17436" name="圆角矩形 17"/>
          <p:cNvSpPr>
            <a:spLocks noChangeArrowheads="1"/>
          </p:cNvSpPr>
          <p:nvPr/>
        </p:nvSpPr>
        <p:spPr bwMode="auto">
          <a:xfrm>
            <a:off x="8382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endParaRPr lang="en-US" altLang="zh-CN" sz="1200">
              <a:solidFill>
                <a:schemeClr val="bg1"/>
              </a:solidFill>
            </a:endParaRPr>
          </a:p>
          <a:p>
            <a:pPr algn="ctr"/>
            <a:r>
              <a:rPr lang="en-US" altLang="zh-CN" sz="1200">
                <a:solidFill>
                  <a:schemeClr val="bg1"/>
                </a:solidFill>
              </a:rPr>
              <a:t>…</a:t>
            </a:r>
            <a:endParaRPr lang="zh-CN" altLang="en-US" sz="1200">
              <a:solidFill>
                <a:schemeClr val="bg1"/>
              </a:solidFill>
            </a:endParaRPr>
          </a:p>
        </p:txBody>
      </p:sp>
      <p:sp>
        <p:nvSpPr>
          <p:cNvPr id="17437" name="圆角矩形 17"/>
          <p:cNvSpPr>
            <a:spLocks noChangeArrowheads="1"/>
          </p:cNvSpPr>
          <p:nvPr/>
        </p:nvSpPr>
        <p:spPr bwMode="auto">
          <a:xfrm>
            <a:off x="12954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专题十</a:t>
            </a:r>
          </a:p>
        </p:txBody>
      </p:sp>
      <p:sp>
        <p:nvSpPr>
          <p:cNvPr id="17438" name="圆角矩形 17"/>
          <p:cNvSpPr>
            <a:spLocks noChangeArrowheads="1"/>
          </p:cNvSpPr>
          <p:nvPr/>
        </p:nvSpPr>
        <p:spPr bwMode="auto">
          <a:xfrm>
            <a:off x="66294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专题一</a:t>
            </a:r>
          </a:p>
        </p:txBody>
      </p:sp>
      <p:sp>
        <p:nvSpPr>
          <p:cNvPr id="17439" name="圆角矩形 17"/>
          <p:cNvSpPr>
            <a:spLocks noChangeArrowheads="1"/>
          </p:cNvSpPr>
          <p:nvPr/>
        </p:nvSpPr>
        <p:spPr bwMode="auto">
          <a:xfrm>
            <a:off x="70104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endParaRPr lang="en-US" altLang="zh-CN" sz="1200">
              <a:solidFill>
                <a:schemeClr val="bg1"/>
              </a:solidFill>
            </a:endParaRPr>
          </a:p>
          <a:p>
            <a:pPr algn="ctr"/>
            <a:r>
              <a:rPr lang="en-US" altLang="zh-CN" sz="1200">
                <a:solidFill>
                  <a:schemeClr val="bg1"/>
                </a:solidFill>
              </a:rPr>
              <a:t>…</a:t>
            </a:r>
            <a:endParaRPr lang="zh-CN" altLang="en-US" sz="1200">
              <a:solidFill>
                <a:schemeClr val="bg1"/>
              </a:solidFill>
            </a:endParaRPr>
          </a:p>
        </p:txBody>
      </p:sp>
      <p:sp>
        <p:nvSpPr>
          <p:cNvPr id="17440" name="圆角矩形 17"/>
          <p:cNvSpPr>
            <a:spLocks noChangeArrowheads="1"/>
          </p:cNvSpPr>
          <p:nvPr/>
        </p:nvSpPr>
        <p:spPr bwMode="auto">
          <a:xfrm>
            <a:off x="74676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专题九</a:t>
            </a:r>
          </a:p>
        </p:txBody>
      </p:sp>
      <p:sp>
        <p:nvSpPr>
          <p:cNvPr id="17441" name="圆角矩形 17"/>
          <p:cNvSpPr>
            <a:spLocks noChangeArrowheads="1"/>
          </p:cNvSpPr>
          <p:nvPr/>
        </p:nvSpPr>
        <p:spPr bwMode="auto">
          <a:xfrm>
            <a:off x="54102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专题一</a:t>
            </a:r>
          </a:p>
        </p:txBody>
      </p:sp>
      <p:sp>
        <p:nvSpPr>
          <p:cNvPr id="17442" name="圆角矩形 17"/>
          <p:cNvSpPr>
            <a:spLocks noChangeArrowheads="1"/>
          </p:cNvSpPr>
          <p:nvPr/>
        </p:nvSpPr>
        <p:spPr bwMode="auto">
          <a:xfrm>
            <a:off x="57912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endParaRPr lang="en-US" altLang="zh-CN" sz="1200">
              <a:solidFill>
                <a:schemeClr val="bg1"/>
              </a:solidFill>
            </a:endParaRPr>
          </a:p>
          <a:p>
            <a:pPr algn="ctr"/>
            <a:r>
              <a:rPr lang="en-US" altLang="zh-CN" sz="1200">
                <a:solidFill>
                  <a:schemeClr val="bg1"/>
                </a:solidFill>
              </a:rPr>
              <a:t>…</a:t>
            </a:r>
            <a:endParaRPr lang="zh-CN" altLang="en-US" sz="1200">
              <a:solidFill>
                <a:schemeClr val="bg1"/>
              </a:solidFill>
            </a:endParaRPr>
          </a:p>
        </p:txBody>
      </p:sp>
      <p:sp>
        <p:nvSpPr>
          <p:cNvPr id="17443" name="圆角矩形 17"/>
          <p:cNvSpPr>
            <a:spLocks noChangeArrowheads="1"/>
          </p:cNvSpPr>
          <p:nvPr/>
        </p:nvSpPr>
        <p:spPr bwMode="auto">
          <a:xfrm>
            <a:off x="62484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专题九</a:t>
            </a:r>
          </a:p>
        </p:txBody>
      </p:sp>
      <p:sp>
        <p:nvSpPr>
          <p:cNvPr id="17444" name="圆角矩形 17"/>
          <p:cNvSpPr>
            <a:spLocks noChangeArrowheads="1"/>
          </p:cNvSpPr>
          <p:nvPr/>
        </p:nvSpPr>
        <p:spPr bwMode="auto">
          <a:xfrm>
            <a:off x="41910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专题一</a:t>
            </a:r>
          </a:p>
        </p:txBody>
      </p:sp>
      <p:sp>
        <p:nvSpPr>
          <p:cNvPr id="17445" name="圆角矩形 17"/>
          <p:cNvSpPr>
            <a:spLocks noChangeArrowheads="1"/>
          </p:cNvSpPr>
          <p:nvPr/>
        </p:nvSpPr>
        <p:spPr bwMode="auto">
          <a:xfrm>
            <a:off x="45720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endParaRPr lang="en-US" altLang="zh-CN" sz="1200">
              <a:solidFill>
                <a:schemeClr val="bg1"/>
              </a:solidFill>
            </a:endParaRPr>
          </a:p>
          <a:p>
            <a:pPr algn="ctr"/>
            <a:r>
              <a:rPr lang="en-US" altLang="zh-CN" sz="1200">
                <a:solidFill>
                  <a:schemeClr val="bg1"/>
                </a:solidFill>
              </a:rPr>
              <a:t>…</a:t>
            </a:r>
            <a:endParaRPr lang="zh-CN" altLang="en-US" sz="1200">
              <a:solidFill>
                <a:schemeClr val="bg1"/>
              </a:solidFill>
            </a:endParaRPr>
          </a:p>
        </p:txBody>
      </p:sp>
      <p:sp>
        <p:nvSpPr>
          <p:cNvPr id="17446" name="圆角矩形 17"/>
          <p:cNvSpPr>
            <a:spLocks noChangeArrowheads="1"/>
          </p:cNvSpPr>
          <p:nvPr/>
        </p:nvSpPr>
        <p:spPr bwMode="auto">
          <a:xfrm>
            <a:off x="50292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专题八</a:t>
            </a:r>
          </a:p>
        </p:txBody>
      </p:sp>
      <p:sp>
        <p:nvSpPr>
          <p:cNvPr id="17447" name="圆角矩形 17"/>
          <p:cNvSpPr>
            <a:spLocks noChangeArrowheads="1"/>
          </p:cNvSpPr>
          <p:nvPr/>
        </p:nvSpPr>
        <p:spPr bwMode="auto">
          <a:xfrm>
            <a:off x="29718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专题一</a:t>
            </a:r>
          </a:p>
        </p:txBody>
      </p:sp>
      <p:sp>
        <p:nvSpPr>
          <p:cNvPr id="17448" name="圆角矩形 17"/>
          <p:cNvSpPr>
            <a:spLocks noChangeArrowheads="1"/>
          </p:cNvSpPr>
          <p:nvPr/>
        </p:nvSpPr>
        <p:spPr bwMode="auto">
          <a:xfrm>
            <a:off x="33528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endParaRPr lang="en-US" altLang="zh-CN" sz="1200">
              <a:solidFill>
                <a:schemeClr val="bg1"/>
              </a:solidFill>
            </a:endParaRPr>
          </a:p>
          <a:p>
            <a:pPr algn="ctr"/>
            <a:r>
              <a:rPr lang="en-US" altLang="zh-CN" sz="1200">
                <a:solidFill>
                  <a:schemeClr val="bg1"/>
                </a:solidFill>
              </a:rPr>
              <a:t>…</a:t>
            </a:r>
            <a:endParaRPr lang="zh-CN" altLang="en-US" sz="1200">
              <a:solidFill>
                <a:schemeClr val="bg1"/>
              </a:solidFill>
            </a:endParaRPr>
          </a:p>
        </p:txBody>
      </p:sp>
      <p:sp>
        <p:nvSpPr>
          <p:cNvPr id="17449" name="圆角矩形 17"/>
          <p:cNvSpPr>
            <a:spLocks noChangeArrowheads="1"/>
          </p:cNvSpPr>
          <p:nvPr/>
        </p:nvSpPr>
        <p:spPr bwMode="auto">
          <a:xfrm>
            <a:off x="38100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专题八</a:t>
            </a:r>
          </a:p>
        </p:txBody>
      </p:sp>
      <p:sp>
        <p:nvSpPr>
          <p:cNvPr id="17450" name="圆角矩形 17"/>
          <p:cNvSpPr>
            <a:spLocks noChangeArrowheads="1"/>
          </p:cNvSpPr>
          <p:nvPr/>
        </p:nvSpPr>
        <p:spPr bwMode="auto">
          <a:xfrm>
            <a:off x="16764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专题一</a:t>
            </a:r>
          </a:p>
        </p:txBody>
      </p:sp>
      <p:sp>
        <p:nvSpPr>
          <p:cNvPr id="17451" name="圆角矩形 17"/>
          <p:cNvSpPr>
            <a:spLocks noChangeArrowheads="1"/>
          </p:cNvSpPr>
          <p:nvPr/>
        </p:nvSpPr>
        <p:spPr bwMode="auto">
          <a:xfrm>
            <a:off x="20574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endParaRPr lang="en-US" altLang="zh-CN" sz="1200">
              <a:solidFill>
                <a:schemeClr val="bg1"/>
              </a:solidFill>
            </a:endParaRPr>
          </a:p>
          <a:p>
            <a:pPr algn="ctr"/>
            <a:r>
              <a:rPr lang="en-US" altLang="zh-CN" sz="1200">
                <a:solidFill>
                  <a:schemeClr val="bg1"/>
                </a:solidFill>
              </a:rPr>
              <a:t>…</a:t>
            </a:r>
            <a:endParaRPr lang="zh-CN" altLang="en-US" sz="1200">
              <a:solidFill>
                <a:schemeClr val="bg1"/>
              </a:solidFill>
            </a:endParaRPr>
          </a:p>
        </p:txBody>
      </p:sp>
      <p:sp>
        <p:nvSpPr>
          <p:cNvPr id="17452" name="圆角矩形 17"/>
          <p:cNvSpPr>
            <a:spLocks noChangeArrowheads="1"/>
          </p:cNvSpPr>
          <p:nvPr/>
        </p:nvSpPr>
        <p:spPr bwMode="auto">
          <a:xfrm>
            <a:off x="2514600" y="3943350"/>
            <a:ext cx="304800" cy="685800"/>
          </a:xfrm>
          <a:prstGeom prst="roundRect">
            <a:avLst>
              <a:gd name="adj" fmla="val 16667"/>
            </a:avLst>
          </a:prstGeom>
          <a:solidFill>
            <a:schemeClr val="accent1"/>
          </a:solidFill>
          <a:ln w="9525" algn="ctr">
            <a:solidFill>
              <a:schemeClr val="tx1"/>
            </a:solidFill>
            <a:round/>
            <a:headEnd/>
            <a:tailEnd/>
          </a:ln>
        </p:spPr>
        <p:txBody>
          <a:bodyPr/>
          <a:lstStyle/>
          <a:p>
            <a:pPr algn="ctr"/>
            <a:r>
              <a:rPr lang="zh-CN" altLang="en-US" sz="1200">
                <a:solidFill>
                  <a:schemeClr val="bg1"/>
                </a:solidFill>
              </a:rPr>
              <a:t>专题十</a:t>
            </a:r>
          </a:p>
        </p:txBody>
      </p:sp>
      <p:cxnSp>
        <p:nvCxnSpPr>
          <p:cNvPr id="17453" name="直接箭头连接符 59"/>
          <p:cNvCxnSpPr>
            <a:cxnSpLocks noChangeShapeType="1"/>
            <a:stCxn id="17417" idx="2"/>
            <a:endCxn id="17420" idx="0"/>
          </p:cNvCxnSpPr>
          <p:nvPr/>
        </p:nvCxnSpPr>
        <p:spPr bwMode="auto">
          <a:xfrm rot="16200000" flipH="1">
            <a:off x="5772150" y="-114300"/>
            <a:ext cx="304800" cy="2476500"/>
          </a:xfrm>
          <a:prstGeom prst="straightConnector1">
            <a:avLst/>
          </a:prstGeom>
          <a:noFill/>
          <a:ln w="25400" algn="ctr">
            <a:solidFill>
              <a:srgbClr val="0070C0"/>
            </a:solidFill>
            <a:round/>
            <a:headEnd/>
            <a:tailEnd type="triangle" w="med" len="med"/>
          </a:ln>
        </p:spPr>
      </p:cxnSp>
      <p:cxnSp>
        <p:nvCxnSpPr>
          <p:cNvPr id="17454" name="直接箭头连接符 61"/>
          <p:cNvCxnSpPr>
            <a:cxnSpLocks noChangeShapeType="1"/>
            <a:stCxn id="17417" idx="2"/>
            <a:endCxn id="17418" idx="0"/>
          </p:cNvCxnSpPr>
          <p:nvPr/>
        </p:nvCxnSpPr>
        <p:spPr bwMode="auto">
          <a:xfrm rot="5400000">
            <a:off x="3181350" y="-228600"/>
            <a:ext cx="304800" cy="2705100"/>
          </a:xfrm>
          <a:prstGeom prst="straightConnector1">
            <a:avLst/>
          </a:prstGeom>
          <a:noFill/>
          <a:ln w="25400" algn="ctr">
            <a:solidFill>
              <a:srgbClr val="0070C0"/>
            </a:solidFill>
            <a:round/>
            <a:headEnd/>
            <a:tailEnd type="triangle" w="med" len="med"/>
          </a:ln>
        </p:spPr>
      </p:cxnSp>
      <p:cxnSp>
        <p:nvCxnSpPr>
          <p:cNvPr id="17455" name="直接箭头连接符 64"/>
          <p:cNvCxnSpPr>
            <a:cxnSpLocks noChangeShapeType="1"/>
            <a:stCxn id="17417" idx="2"/>
            <a:endCxn id="17419" idx="0"/>
          </p:cNvCxnSpPr>
          <p:nvPr/>
        </p:nvCxnSpPr>
        <p:spPr bwMode="auto">
          <a:xfrm rot="5400000">
            <a:off x="4476750" y="1066800"/>
            <a:ext cx="304800" cy="114300"/>
          </a:xfrm>
          <a:prstGeom prst="straightConnector1">
            <a:avLst/>
          </a:prstGeom>
          <a:noFill/>
          <a:ln w="25400" algn="ctr">
            <a:solidFill>
              <a:srgbClr val="0070C0"/>
            </a:solidFill>
            <a:round/>
            <a:headEnd/>
            <a:tailEnd type="triangle" w="med" len="med"/>
          </a:ln>
        </p:spPr>
      </p:cxnSp>
      <p:cxnSp>
        <p:nvCxnSpPr>
          <p:cNvPr id="17456" name="直接箭头连接符 67"/>
          <p:cNvCxnSpPr>
            <a:cxnSpLocks noChangeShapeType="1"/>
            <a:stCxn id="17418" idx="2"/>
            <a:endCxn id="17421" idx="0"/>
          </p:cNvCxnSpPr>
          <p:nvPr/>
        </p:nvCxnSpPr>
        <p:spPr bwMode="auto">
          <a:xfrm rot="5400000">
            <a:off x="1866900" y="1695450"/>
            <a:ext cx="228600" cy="0"/>
          </a:xfrm>
          <a:prstGeom prst="straightConnector1">
            <a:avLst/>
          </a:prstGeom>
          <a:noFill/>
          <a:ln w="25400" algn="ctr">
            <a:solidFill>
              <a:srgbClr val="0070C0"/>
            </a:solidFill>
            <a:round/>
            <a:headEnd/>
            <a:tailEnd type="triangle" w="med" len="med"/>
          </a:ln>
        </p:spPr>
      </p:cxnSp>
      <p:cxnSp>
        <p:nvCxnSpPr>
          <p:cNvPr id="17457" name="直接箭头连接符 70"/>
          <p:cNvCxnSpPr>
            <a:cxnSpLocks noChangeShapeType="1"/>
            <a:stCxn id="17419" idx="2"/>
            <a:endCxn id="17423" idx="0"/>
          </p:cNvCxnSpPr>
          <p:nvPr/>
        </p:nvCxnSpPr>
        <p:spPr bwMode="auto">
          <a:xfrm rot="5400000">
            <a:off x="4457701" y="1695450"/>
            <a:ext cx="228600" cy="3175"/>
          </a:xfrm>
          <a:prstGeom prst="straightConnector1">
            <a:avLst/>
          </a:prstGeom>
          <a:noFill/>
          <a:ln w="25400" algn="ctr">
            <a:solidFill>
              <a:srgbClr val="0070C0"/>
            </a:solidFill>
            <a:round/>
            <a:headEnd/>
            <a:tailEnd type="triangle" w="med" len="med"/>
          </a:ln>
        </p:spPr>
      </p:cxnSp>
      <p:cxnSp>
        <p:nvCxnSpPr>
          <p:cNvPr id="17458" name="直接箭头连接符 73"/>
          <p:cNvCxnSpPr>
            <a:cxnSpLocks noChangeShapeType="1"/>
            <a:stCxn id="17420" idx="2"/>
            <a:endCxn id="17423" idx="0"/>
          </p:cNvCxnSpPr>
          <p:nvPr/>
        </p:nvCxnSpPr>
        <p:spPr bwMode="auto">
          <a:xfrm rot="5400000">
            <a:off x="5753100" y="400050"/>
            <a:ext cx="228600" cy="2590800"/>
          </a:xfrm>
          <a:prstGeom prst="straightConnector1">
            <a:avLst/>
          </a:prstGeom>
          <a:noFill/>
          <a:ln w="25400" algn="ctr">
            <a:solidFill>
              <a:srgbClr val="0070C0"/>
            </a:solidFill>
            <a:round/>
            <a:headEnd/>
            <a:tailEnd type="triangle" w="med" len="med"/>
          </a:ln>
        </p:spPr>
      </p:cxnSp>
      <p:cxnSp>
        <p:nvCxnSpPr>
          <p:cNvPr id="17459" name="直接箭头连接符 76"/>
          <p:cNvCxnSpPr>
            <a:cxnSpLocks noChangeShapeType="1"/>
            <a:stCxn id="17420" idx="2"/>
            <a:endCxn id="17422" idx="0"/>
          </p:cNvCxnSpPr>
          <p:nvPr/>
        </p:nvCxnSpPr>
        <p:spPr bwMode="auto">
          <a:xfrm rot="5400000">
            <a:off x="7048501" y="1695450"/>
            <a:ext cx="228600" cy="3175"/>
          </a:xfrm>
          <a:prstGeom prst="straightConnector1">
            <a:avLst/>
          </a:prstGeom>
          <a:noFill/>
          <a:ln w="25400" algn="ctr">
            <a:solidFill>
              <a:srgbClr val="0070C0"/>
            </a:solidFill>
            <a:round/>
            <a:headEnd/>
            <a:tailEnd type="triangle" w="med" len="med"/>
          </a:ln>
        </p:spPr>
      </p:cxnSp>
      <p:cxnSp>
        <p:nvCxnSpPr>
          <p:cNvPr id="17460" name="直接箭头连接符 82"/>
          <p:cNvCxnSpPr>
            <a:cxnSpLocks noChangeShapeType="1"/>
            <a:stCxn id="17421" idx="2"/>
            <a:endCxn id="17424" idx="0"/>
          </p:cNvCxnSpPr>
          <p:nvPr/>
        </p:nvCxnSpPr>
        <p:spPr bwMode="auto">
          <a:xfrm rot="16200000" flipH="1">
            <a:off x="3124200" y="971550"/>
            <a:ext cx="304800" cy="2590800"/>
          </a:xfrm>
          <a:prstGeom prst="straightConnector1">
            <a:avLst/>
          </a:prstGeom>
          <a:noFill/>
          <a:ln w="25400" algn="ctr">
            <a:solidFill>
              <a:srgbClr val="0070C0"/>
            </a:solidFill>
            <a:round/>
            <a:headEnd/>
            <a:tailEnd type="triangle" w="med" len="med"/>
          </a:ln>
        </p:spPr>
      </p:cxnSp>
      <p:cxnSp>
        <p:nvCxnSpPr>
          <p:cNvPr id="17461" name="直接箭头连接符 85"/>
          <p:cNvCxnSpPr>
            <a:cxnSpLocks noChangeShapeType="1"/>
            <a:stCxn id="17423" idx="2"/>
            <a:endCxn id="17424" idx="0"/>
          </p:cNvCxnSpPr>
          <p:nvPr/>
        </p:nvCxnSpPr>
        <p:spPr bwMode="auto">
          <a:xfrm rot="5400000">
            <a:off x="4419601" y="2266950"/>
            <a:ext cx="304800" cy="3175"/>
          </a:xfrm>
          <a:prstGeom prst="straightConnector1">
            <a:avLst/>
          </a:prstGeom>
          <a:noFill/>
          <a:ln w="25400" algn="ctr">
            <a:solidFill>
              <a:srgbClr val="0070C0"/>
            </a:solidFill>
            <a:round/>
            <a:headEnd/>
            <a:tailEnd type="triangle" w="med" len="med"/>
          </a:ln>
        </p:spPr>
      </p:cxnSp>
      <p:cxnSp>
        <p:nvCxnSpPr>
          <p:cNvPr id="17462" name="直接箭头连接符 88"/>
          <p:cNvCxnSpPr>
            <a:cxnSpLocks noChangeShapeType="1"/>
            <a:stCxn id="17422" idx="2"/>
            <a:endCxn id="17424" idx="0"/>
          </p:cNvCxnSpPr>
          <p:nvPr/>
        </p:nvCxnSpPr>
        <p:spPr bwMode="auto">
          <a:xfrm rot="5400000">
            <a:off x="5715000" y="971550"/>
            <a:ext cx="304800" cy="2590800"/>
          </a:xfrm>
          <a:prstGeom prst="straightConnector1">
            <a:avLst/>
          </a:prstGeom>
          <a:noFill/>
          <a:ln w="25400" algn="ctr">
            <a:solidFill>
              <a:srgbClr val="0070C0"/>
            </a:solidFill>
            <a:round/>
            <a:headEnd/>
            <a:tailEnd type="triangle" w="med" len="med"/>
          </a:ln>
        </p:spPr>
      </p:cxnSp>
      <p:cxnSp>
        <p:nvCxnSpPr>
          <p:cNvPr id="17463" name="直接箭头连接符 91"/>
          <p:cNvCxnSpPr>
            <a:cxnSpLocks noChangeShapeType="1"/>
            <a:stCxn id="17424" idx="2"/>
            <a:endCxn id="17425" idx="0"/>
          </p:cNvCxnSpPr>
          <p:nvPr/>
        </p:nvCxnSpPr>
        <p:spPr bwMode="auto">
          <a:xfrm rot="5400000">
            <a:off x="3009900" y="1390650"/>
            <a:ext cx="228600" cy="2895600"/>
          </a:xfrm>
          <a:prstGeom prst="straightConnector1">
            <a:avLst/>
          </a:prstGeom>
          <a:noFill/>
          <a:ln w="25400" algn="ctr">
            <a:solidFill>
              <a:srgbClr val="0070C0"/>
            </a:solidFill>
            <a:round/>
            <a:headEnd/>
            <a:tailEnd type="triangle" w="med" len="med"/>
          </a:ln>
        </p:spPr>
      </p:cxnSp>
      <p:cxnSp>
        <p:nvCxnSpPr>
          <p:cNvPr id="17464" name="直接箭头连接符 94"/>
          <p:cNvCxnSpPr>
            <a:cxnSpLocks noChangeShapeType="1"/>
            <a:stCxn id="17424" idx="2"/>
            <a:endCxn id="17426" idx="0"/>
          </p:cNvCxnSpPr>
          <p:nvPr/>
        </p:nvCxnSpPr>
        <p:spPr bwMode="auto">
          <a:xfrm rot="5400000">
            <a:off x="4229100" y="2609850"/>
            <a:ext cx="228600" cy="457200"/>
          </a:xfrm>
          <a:prstGeom prst="straightConnector1">
            <a:avLst/>
          </a:prstGeom>
          <a:noFill/>
          <a:ln w="25400" algn="ctr">
            <a:solidFill>
              <a:srgbClr val="0070C0"/>
            </a:solidFill>
            <a:round/>
            <a:headEnd/>
            <a:tailEnd type="triangle" w="med" len="med"/>
          </a:ln>
        </p:spPr>
      </p:cxnSp>
      <p:cxnSp>
        <p:nvCxnSpPr>
          <p:cNvPr id="17465" name="直接箭头连接符 97"/>
          <p:cNvCxnSpPr>
            <a:cxnSpLocks noChangeShapeType="1"/>
            <a:stCxn id="17424" idx="2"/>
            <a:endCxn id="17427" idx="0"/>
          </p:cNvCxnSpPr>
          <p:nvPr/>
        </p:nvCxnSpPr>
        <p:spPr bwMode="auto">
          <a:xfrm rot="16200000" flipH="1">
            <a:off x="5448300" y="1847850"/>
            <a:ext cx="228600" cy="1981200"/>
          </a:xfrm>
          <a:prstGeom prst="straightConnector1">
            <a:avLst/>
          </a:prstGeom>
          <a:noFill/>
          <a:ln w="25400" algn="ctr">
            <a:solidFill>
              <a:srgbClr val="0070C0"/>
            </a:solidFill>
            <a:round/>
            <a:headEnd/>
            <a:tailEnd type="triangle" w="med" len="med"/>
          </a:ln>
        </p:spPr>
      </p:cxnSp>
      <p:cxnSp>
        <p:nvCxnSpPr>
          <p:cNvPr id="17466" name="直接箭头连接符 100"/>
          <p:cNvCxnSpPr>
            <a:cxnSpLocks noChangeShapeType="1"/>
            <a:stCxn id="17424" idx="2"/>
            <a:endCxn id="17428" idx="0"/>
          </p:cNvCxnSpPr>
          <p:nvPr/>
        </p:nvCxnSpPr>
        <p:spPr bwMode="auto">
          <a:xfrm rot="16200000" flipH="1">
            <a:off x="6305550" y="990600"/>
            <a:ext cx="228600" cy="3695700"/>
          </a:xfrm>
          <a:prstGeom prst="straightConnector1">
            <a:avLst/>
          </a:prstGeom>
          <a:noFill/>
          <a:ln w="25400" algn="ctr">
            <a:solidFill>
              <a:srgbClr val="0070C0"/>
            </a:solidFill>
            <a:round/>
            <a:headEnd/>
            <a:tailEnd type="triangle" w="med" len="med"/>
          </a:ln>
        </p:spPr>
      </p:cxnSp>
      <p:cxnSp>
        <p:nvCxnSpPr>
          <p:cNvPr id="17467" name="直接箭头连接符 103"/>
          <p:cNvCxnSpPr>
            <a:cxnSpLocks noChangeShapeType="1"/>
            <a:stCxn id="17419" idx="2"/>
            <a:endCxn id="17421" idx="0"/>
          </p:cNvCxnSpPr>
          <p:nvPr/>
        </p:nvCxnSpPr>
        <p:spPr bwMode="auto">
          <a:xfrm rot="5400000">
            <a:off x="3162300" y="400050"/>
            <a:ext cx="228600" cy="2590800"/>
          </a:xfrm>
          <a:prstGeom prst="straightConnector1">
            <a:avLst/>
          </a:prstGeom>
          <a:noFill/>
          <a:ln w="25400" algn="ctr">
            <a:solidFill>
              <a:srgbClr val="0070C0"/>
            </a:solidFill>
            <a:round/>
            <a:headEnd/>
            <a:tailEnd type="triangle" w="med" len="med"/>
          </a:ln>
        </p:spPr>
      </p:cxnSp>
      <p:cxnSp>
        <p:nvCxnSpPr>
          <p:cNvPr id="17468" name="直接箭头连接符 106"/>
          <p:cNvCxnSpPr>
            <a:cxnSpLocks noChangeShapeType="1"/>
            <a:stCxn id="17425" idx="2"/>
            <a:endCxn id="17429" idx="0"/>
          </p:cNvCxnSpPr>
          <p:nvPr/>
        </p:nvCxnSpPr>
        <p:spPr bwMode="auto">
          <a:xfrm rot="5400000">
            <a:off x="1276350" y="3009900"/>
            <a:ext cx="152400" cy="647700"/>
          </a:xfrm>
          <a:prstGeom prst="straightConnector1">
            <a:avLst/>
          </a:prstGeom>
          <a:noFill/>
          <a:ln w="25400" algn="ctr">
            <a:solidFill>
              <a:srgbClr val="0070C0"/>
            </a:solidFill>
            <a:round/>
            <a:headEnd/>
            <a:tailEnd type="triangle" w="med" len="med"/>
          </a:ln>
        </p:spPr>
      </p:cxnSp>
      <p:cxnSp>
        <p:nvCxnSpPr>
          <p:cNvPr id="17469" name="直接箭头连接符 109"/>
          <p:cNvCxnSpPr>
            <a:cxnSpLocks noChangeShapeType="1"/>
            <a:stCxn id="17425" idx="2"/>
            <a:endCxn id="17430" idx="0"/>
          </p:cNvCxnSpPr>
          <p:nvPr/>
        </p:nvCxnSpPr>
        <p:spPr bwMode="auto">
          <a:xfrm rot="16200000" flipH="1">
            <a:off x="1885950" y="3048000"/>
            <a:ext cx="152400" cy="571500"/>
          </a:xfrm>
          <a:prstGeom prst="straightConnector1">
            <a:avLst/>
          </a:prstGeom>
          <a:noFill/>
          <a:ln w="25400" algn="ctr">
            <a:solidFill>
              <a:srgbClr val="0070C0"/>
            </a:solidFill>
            <a:round/>
            <a:headEnd/>
            <a:tailEnd type="triangle" w="med" len="med"/>
          </a:ln>
        </p:spPr>
      </p:cxnSp>
      <p:cxnSp>
        <p:nvCxnSpPr>
          <p:cNvPr id="17470" name="直接箭头连接符 112"/>
          <p:cNvCxnSpPr>
            <a:cxnSpLocks noChangeShapeType="1"/>
            <a:stCxn id="17426" idx="2"/>
            <a:endCxn id="17431" idx="0"/>
          </p:cNvCxnSpPr>
          <p:nvPr/>
        </p:nvCxnSpPr>
        <p:spPr bwMode="auto">
          <a:xfrm rot="5400000">
            <a:off x="3752850" y="3048000"/>
            <a:ext cx="152400" cy="571500"/>
          </a:xfrm>
          <a:prstGeom prst="straightConnector1">
            <a:avLst/>
          </a:prstGeom>
          <a:noFill/>
          <a:ln w="25400" algn="ctr">
            <a:solidFill>
              <a:srgbClr val="0070C0"/>
            </a:solidFill>
            <a:round/>
            <a:headEnd/>
            <a:tailEnd type="triangle" w="med" len="med"/>
          </a:ln>
        </p:spPr>
      </p:cxnSp>
      <p:cxnSp>
        <p:nvCxnSpPr>
          <p:cNvPr id="17471" name="直接箭头连接符 115"/>
          <p:cNvCxnSpPr>
            <a:cxnSpLocks noChangeShapeType="1"/>
            <a:stCxn id="17426" idx="2"/>
            <a:endCxn id="17432" idx="0"/>
          </p:cNvCxnSpPr>
          <p:nvPr/>
        </p:nvCxnSpPr>
        <p:spPr bwMode="auto">
          <a:xfrm rot="16200000" flipH="1">
            <a:off x="4362450" y="3009900"/>
            <a:ext cx="152400" cy="647700"/>
          </a:xfrm>
          <a:prstGeom prst="straightConnector1">
            <a:avLst/>
          </a:prstGeom>
          <a:noFill/>
          <a:ln w="25400" algn="ctr">
            <a:solidFill>
              <a:srgbClr val="0070C0"/>
            </a:solidFill>
            <a:round/>
            <a:headEnd/>
            <a:tailEnd type="triangle" w="med" len="med"/>
          </a:ln>
        </p:spPr>
      </p:cxnSp>
      <p:cxnSp>
        <p:nvCxnSpPr>
          <p:cNvPr id="17472" name="直接箭头连接符 118"/>
          <p:cNvCxnSpPr>
            <a:cxnSpLocks noChangeShapeType="1"/>
            <a:stCxn id="17427" idx="2"/>
            <a:endCxn id="17433" idx="0"/>
          </p:cNvCxnSpPr>
          <p:nvPr/>
        </p:nvCxnSpPr>
        <p:spPr bwMode="auto">
          <a:xfrm rot="5400000">
            <a:off x="6191250" y="3048000"/>
            <a:ext cx="152400" cy="571500"/>
          </a:xfrm>
          <a:prstGeom prst="straightConnector1">
            <a:avLst/>
          </a:prstGeom>
          <a:noFill/>
          <a:ln w="25400" algn="ctr">
            <a:solidFill>
              <a:srgbClr val="0070C0"/>
            </a:solidFill>
            <a:round/>
            <a:headEnd/>
            <a:tailEnd type="triangle" w="med" len="med"/>
          </a:ln>
        </p:spPr>
      </p:cxnSp>
      <p:cxnSp>
        <p:nvCxnSpPr>
          <p:cNvPr id="17473" name="直接箭头连接符 121"/>
          <p:cNvCxnSpPr>
            <a:cxnSpLocks noChangeShapeType="1"/>
            <a:stCxn id="17427" idx="2"/>
            <a:endCxn id="17434" idx="0"/>
          </p:cNvCxnSpPr>
          <p:nvPr/>
        </p:nvCxnSpPr>
        <p:spPr bwMode="auto">
          <a:xfrm rot="16200000" flipH="1">
            <a:off x="6800850" y="3009900"/>
            <a:ext cx="152400" cy="647700"/>
          </a:xfrm>
          <a:prstGeom prst="straightConnector1">
            <a:avLst/>
          </a:prstGeom>
          <a:noFill/>
          <a:ln w="25400" algn="ctr">
            <a:solidFill>
              <a:srgbClr val="0070C0"/>
            </a:solidFill>
            <a:round/>
            <a:headEnd/>
            <a:tailEnd type="triangle" w="med" len="med"/>
          </a:ln>
        </p:spPr>
      </p:cxn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7417"/>
                                        </p:tgtEl>
                                        <p:attrNameLst>
                                          <p:attrName>style.visibility</p:attrName>
                                        </p:attrNameLst>
                                      </p:cBhvr>
                                      <p:to>
                                        <p:strVal val="visible"/>
                                      </p:to>
                                    </p:set>
                                    <p:animEffect transition="in" filter="blinds(horizontal)">
                                      <p:cBhvr>
                                        <p:cTn id="13" dur="500"/>
                                        <p:tgtEl>
                                          <p:spTgt spid="1741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7454"/>
                                        </p:tgtEl>
                                        <p:attrNameLst>
                                          <p:attrName>style.visibility</p:attrName>
                                        </p:attrNameLst>
                                      </p:cBhvr>
                                      <p:to>
                                        <p:strVal val="visible"/>
                                      </p:to>
                                    </p:set>
                                    <p:animEffect transition="in" filter="blinds(horizontal)">
                                      <p:cBhvr>
                                        <p:cTn id="18" dur="500"/>
                                        <p:tgtEl>
                                          <p:spTgt spid="17454"/>
                                        </p:tgtEl>
                                      </p:cBhvr>
                                    </p:animEffect>
                                  </p:childTnLst>
                                </p:cTn>
                              </p:par>
                              <p:par>
                                <p:cTn id="19" presetID="3" presetClass="entr" presetSubtype="10" fill="hold" nodeType="withEffect">
                                  <p:stCondLst>
                                    <p:cond delay="0"/>
                                  </p:stCondLst>
                                  <p:childTnLst>
                                    <p:set>
                                      <p:cBhvr>
                                        <p:cTn id="20" dur="1" fill="hold">
                                          <p:stCondLst>
                                            <p:cond delay="0"/>
                                          </p:stCondLst>
                                        </p:cTn>
                                        <p:tgtEl>
                                          <p:spTgt spid="17455"/>
                                        </p:tgtEl>
                                        <p:attrNameLst>
                                          <p:attrName>style.visibility</p:attrName>
                                        </p:attrNameLst>
                                      </p:cBhvr>
                                      <p:to>
                                        <p:strVal val="visible"/>
                                      </p:to>
                                    </p:set>
                                    <p:animEffect transition="in" filter="blinds(horizontal)">
                                      <p:cBhvr>
                                        <p:cTn id="21" dur="500"/>
                                        <p:tgtEl>
                                          <p:spTgt spid="17455"/>
                                        </p:tgtEl>
                                      </p:cBhvr>
                                    </p:animEffect>
                                  </p:childTnLst>
                                </p:cTn>
                              </p:par>
                              <p:par>
                                <p:cTn id="22" presetID="3" presetClass="entr" presetSubtype="10" fill="hold" nodeType="withEffect">
                                  <p:stCondLst>
                                    <p:cond delay="0"/>
                                  </p:stCondLst>
                                  <p:childTnLst>
                                    <p:set>
                                      <p:cBhvr>
                                        <p:cTn id="23" dur="1" fill="hold">
                                          <p:stCondLst>
                                            <p:cond delay="0"/>
                                          </p:stCondLst>
                                        </p:cTn>
                                        <p:tgtEl>
                                          <p:spTgt spid="17453"/>
                                        </p:tgtEl>
                                        <p:attrNameLst>
                                          <p:attrName>style.visibility</p:attrName>
                                        </p:attrNameLst>
                                      </p:cBhvr>
                                      <p:to>
                                        <p:strVal val="visible"/>
                                      </p:to>
                                    </p:set>
                                    <p:animEffect transition="in" filter="blinds(horizontal)">
                                      <p:cBhvr>
                                        <p:cTn id="24" dur="500"/>
                                        <p:tgtEl>
                                          <p:spTgt spid="17453"/>
                                        </p:tgtEl>
                                      </p:cBhvr>
                                    </p:animEffect>
                                  </p:childTnLst>
                                </p:cTn>
                              </p:par>
                            </p:childTnLst>
                          </p:cTn>
                        </p:par>
                        <p:par>
                          <p:cTn id="25" fill="hold">
                            <p:stCondLst>
                              <p:cond delay="500"/>
                            </p:stCondLst>
                            <p:childTnLst>
                              <p:par>
                                <p:cTn id="26" presetID="3" presetClass="entr" presetSubtype="10" fill="hold" grpId="0" nodeType="afterEffect">
                                  <p:stCondLst>
                                    <p:cond delay="0"/>
                                  </p:stCondLst>
                                  <p:childTnLst>
                                    <p:set>
                                      <p:cBhvr>
                                        <p:cTn id="27" dur="1" fill="hold">
                                          <p:stCondLst>
                                            <p:cond delay="0"/>
                                          </p:stCondLst>
                                        </p:cTn>
                                        <p:tgtEl>
                                          <p:spTgt spid="17418"/>
                                        </p:tgtEl>
                                        <p:attrNameLst>
                                          <p:attrName>style.visibility</p:attrName>
                                        </p:attrNameLst>
                                      </p:cBhvr>
                                      <p:to>
                                        <p:strVal val="visible"/>
                                      </p:to>
                                    </p:set>
                                    <p:animEffect transition="in" filter="blinds(horizontal)">
                                      <p:cBhvr>
                                        <p:cTn id="28" dur="500"/>
                                        <p:tgtEl>
                                          <p:spTgt spid="17418"/>
                                        </p:tgtEl>
                                      </p:cBhvr>
                                    </p:animEffect>
                                  </p:childTnLst>
                                </p:cTn>
                              </p:par>
                            </p:childTnLst>
                          </p:cTn>
                        </p:par>
                        <p:par>
                          <p:cTn id="29" fill="hold">
                            <p:stCondLst>
                              <p:cond delay="1000"/>
                            </p:stCondLst>
                            <p:childTnLst>
                              <p:par>
                                <p:cTn id="30" presetID="3" presetClass="entr" presetSubtype="10" fill="hold" grpId="0" nodeType="afterEffect">
                                  <p:stCondLst>
                                    <p:cond delay="0"/>
                                  </p:stCondLst>
                                  <p:childTnLst>
                                    <p:set>
                                      <p:cBhvr>
                                        <p:cTn id="31" dur="1" fill="hold">
                                          <p:stCondLst>
                                            <p:cond delay="0"/>
                                          </p:stCondLst>
                                        </p:cTn>
                                        <p:tgtEl>
                                          <p:spTgt spid="17419"/>
                                        </p:tgtEl>
                                        <p:attrNameLst>
                                          <p:attrName>style.visibility</p:attrName>
                                        </p:attrNameLst>
                                      </p:cBhvr>
                                      <p:to>
                                        <p:strVal val="visible"/>
                                      </p:to>
                                    </p:set>
                                    <p:animEffect transition="in" filter="blinds(horizontal)">
                                      <p:cBhvr>
                                        <p:cTn id="32" dur="500"/>
                                        <p:tgtEl>
                                          <p:spTgt spid="17419"/>
                                        </p:tgtEl>
                                      </p:cBhvr>
                                    </p:animEffect>
                                  </p:childTnLst>
                                </p:cTn>
                              </p:par>
                            </p:childTnLst>
                          </p:cTn>
                        </p:par>
                        <p:par>
                          <p:cTn id="33" fill="hold">
                            <p:stCondLst>
                              <p:cond delay="1500"/>
                            </p:stCondLst>
                            <p:childTnLst>
                              <p:par>
                                <p:cTn id="34" presetID="3" presetClass="entr" presetSubtype="10" fill="hold" grpId="0" nodeType="afterEffect">
                                  <p:stCondLst>
                                    <p:cond delay="0"/>
                                  </p:stCondLst>
                                  <p:childTnLst>
                                    <p:set>
                                      <p:cBhvr>
                                        <p:cTn id="35" dur="1" fill="hold">
                                          <p:stCondLst>
                                            <p:cond delay="0"/>
                                          </p:stCondLst>
                                        </p:cTn>
                                        <p:tgtEl>
                                          <p:spTgt spid="17420"/>
                                        </p:tgtEl>
                                        <p:attrNameLst>
                                          <p:attrName>style.visibility</p:attrName>
                                        </p:attrNameLst>
                                      </p:cBhvr>
                                      <p:to>
                                        <p:strVal val="visible"/>
                                      </p:to>
                                    </p:set>
                                    <p:animEffect transition="in" filter="blinds(horizontal)">
                                      <p:cBhvr>
                                        <p:cTn id="36" dur="500"/>
                                        <p:tgtEl>
                                          <p:spTgt spid="17420"/>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17456"/>
                                        </p:tgtEl>
                                        <p:attrNameLst>
                                          <p:attrName>style.visibility</p:attrName>
                                        </p:attrNameLst>
                                      </p:cBhvr>
                                      <p:to>
                                        <p:strVal val="visible"/>
                                      </p:to>
                                    </p:set>
                                    <p:animEffect transition="in" filter="blinds(horizontal)">
                                      <p:cBhvr>
                                        <p:cTn id="41" dur="500"/>
                                        <p:tgtEl>
                                          <p:spTgt spid="17456"/>
                                        </p:tgtEl>
                                      </p:cBhvr>
                                    </p:animEffect>
                                  </p:childTnLst>
                                </p:cTn>
                              </p:par>
                              <p:par>
                                <p:cTn id="42" presetID="3" presetClass="entr" presetSubtype="10" fill="hold" nodeType="withEffect">
                                  <p:stCondLst>
                                    <p:cond delay="0"/>
                                  </p:stCondLst>
                                  <p:childTnLst>
                                    <p:set>
                                      <p:cBhvr>
                                        <p:cTn id="43" dur="1" fill="hold">
                                          <p:stCondLst>
                                            <p:cond delay="0"/>
                                          </p:stCondLst>
                                        </p:cTn>
                                        <p:tgtEl>
                                          <p:spTgt spid="17467"/>
                                        </p:tgtEl>
                                        <p:attrNameLst>
                                          <p:attrName>style.visibility</p:attrName>
                                        </p:attrNameLst>
                                      </p:cBhvr>
                                      <p:to>
                                        <p:strVal val="visible"/>
                                      </p:to>
                                    </p:set>
                                    <p:animEffect transition="in" filter="blinds(horizontal)">
                                      <p:cBhvr>
                                        <p:cTn id="44" dur="500"/>
                                        <p:tgtEl>
                                          <p:spTgt spid="17467"/>
                                        </p:tgtEl>
                                      </p:cBhvr>
                                    </p:animEffect>
                                  </p:childTnLst>
                                </p:cTn>
                              </p:par>
                              <p:par>
                                <p:cTn id="45" presetID="3" presetClass="entr" presetSubtype="10" fill="hold" nodeType="withEffect">
                                  <p:stCondLst>
                                    <p:cond delay="0"/>
                                  </p:stCondLst>
                                  <p:childTnLst>
                                    <p:set>
                                      <p:cBhvr>
                                        <p:cTn id="46" dur="1" fill="hold">
                                          <p:stCondLst>
                                            <p:cond delay="0"/>
                                          </p:stCondLst>
                                        </p:cTn>
                                        <p:tgtEl>
                                          <p:spTgt spid="17457"/>
                                        </p:tgtEl>
                                        <p:attrNameLst>
                                          <p:attrName>style.visibility</p:attrName>
                                        </p:attrNameLst>
                                      </p:cBhvr>
                                      <p:to>
                                        <p:strVal val="visible"/>
                                      </p:to>
                                    </p:set>
                                    <p:animEffect transition="in" filter="blinds(horizontal)">
                                      <p:cBhvr>
                                        <p:cTn id="47" dur="500"/>
                                        <p:tgtEl>
                                          <p:spTgt spid="17457"/>
                                        </p:tgtEl>
                                      </p:cBhvr>
                                    </p:animEffect>
                                  </p:childTnLst>
                                </p:cTn>
                              </p:par>
                              <p:par>
                                <p:cTn id="48" presetID="3" presetClass="entr" presetSubtype="10" fill="hold" nodeType="withEffect">
                                  <p:stCondLst>
                                    <p:cond delay="0"/>
                                  </p:stCondLst>
                                  <p:childTnLst>
                                    <p:set>
                                      <p:cBhvr>
                                        <p:cTn id="49" dur="1" fill="hold">
                                          <p:stCondLst>
                                            <p:cond delay="0"/>
                                          </p:stCondLst>
                                        </p:cTn>
                                        <p:tgtEl>
                                          <p:spTgt spid="17458"/>
                                        </p:tgtEl>
                                        <p:attrNameLst>
                                          <p:attrName>style.visibility</p:attrName>
                                        </p:attrNameLst>
                                      </p:cBhvr>
                                      <p:to>
                                        <p:strVal val="visible"/>
                                      </p:to>
                                    </p:set>
                                    <p:animEffect transition="in" filter="blinds(horizontal)">
                                      <p:cBhvr>
                                        <p:cTn id="50" dur="500"/>
                                        <p:tgtEl>
                                          <p:spTgt spid="17458"/>
                                        </p:tgtEl>
                                      </p:cBhvr>
                                    </p:animEffect>
                                  </p:childTnLst>
                                </p:cTn>
                              </p:par>
                              <p:par>
                                <p:cTn id="51" presetID="3" presetClass="entr" presetSubtype="10" fill="hold" nodeType="withEffect">
                                  <p:stCondLst>
                                    <p:cond delay="0"/>
                                  </p:stCondLst>
                                  <p:childTnLst>
                                    <p:set>
                                      <p:cBhvr>
                                        <p:cTn id="52" dur="1" fill="hold">
                                          <p:stCondLst>
                                            <p:cond delay="0"/>
                                          </p:stCondLst>
                                        </p:cTn>
                                        <p:tgtEl>
                                          <p:spTgt spid="17459"/>
                                        </p:tgtEl>
                                        <p:attrNameLst>
                                          <p:attrName>style.visibility</p:attrName>
                                        </p:attrNameLst>
                                      </p:cBhvr>
                                      <p:to>
                                        <p:strVal val="visible"/>
                                      </p:to>
                                    </p:set>
                                    <p:animEffect transition="in" filter="blinds(horizontal)">
                                      <p:cBhvr>
                                        <p:cTn id="53" dur="500"/>
                                        <p:tgtEl>
                                          <p:spTgt spid="17459"/>
                                        </p:tgtEl>
                                      </p:cBhvr>
                                    </p:animEffect>
                                  </p:childTnLst>
                                </p:cTn>
                              </p:par>
                            </p:childTnLst>
                          </p:cTn>
                        </p:par>
                        <p:par>
                          <p:cTn id="54" fill="hold">
                            <p:stCondLst>
                              <p:cond delay="500"/>
                            </p:stCondLst>
                            <p:childTnLst>
                              <p:par>
                                <p:cTn id="55" presetID="3" presetClass="entr" presetSubtype="10" fill="hold" grpId="0" nodeType="afterEffect">
                                  <p:stCondLst>
                                    <p:cond delay="0"/>
                                  </p:stCondLst>
                                  <p:childTnLst>
                                    <p:set>
                                      <p:cBhvr>
                                        <p:cTn id="56" dur="1" fill="hold">
                                          <p:stCondLst>
                                            <p:cond delay="0"/>
                                          </p:stCondLst>
                                        </p:cTn>
                                        <p:tgtEl>
                                          <p:spTgt spid="17421"/>
                                        </p:tgtEl>
                                        <p:attrNameLst>
                                          <p:attrName>style.visibility</p:attrName>
                                        </p:attrNameLst>
                                      </p:cBhvr>
                                      <p:to>
                                        <p:strVal val="visible"/>
                                      </p:to>
                                    </p:set>
                                    <p:animEffect transition="in" filter="blinds(horizontal)">
                                      <p:cBhvr>
                                        <p:cTn id="57" dur="500"/>
                                        <p:tgtEl>
                                          <p:spTgt spid="17421"/>
                                        </p:tgtEl>
                                      </p:cBhvr>
                                    </p:animEffect>
                                  </p:childTnLst>
                                </p:cTn>
                              </p:par>
                            </p:childTnLst>
                          </p:cTn>
                        </p:par>
                        <p:par>
                          <p:cTn id="58" fill="hold">
                            <p:stCondLst>
                              <p:cond delay="1000"/>
                            </p:stCondLst>
                            <p:childTnLst>
                              <p:par>
                                <p:cTn id="59" presetID="3" presetClass="entr" presetSubtype="10" fill="hold" grpId="0" nodeType="afterEffect">
                                  <p:stCondLst>
                                    <p:cond delay="0"/>
                                  </p:stCondLst>
                                  <p:childTnLst>
                                    <p:set>
                                      <p:cBhvr>
                                        <p:cTn id="60" dur="1" fill="hold">
                                          <p:stCondLst>
                                            <p:cond delay="0"/>
                                          </p:stCondLst>
                                        </p:cTn>
                                        <p:tgtEl>
                                          <p:spTgt spid="17423"/>
                                        </p:tgtEl>
                                        <p:attrNameLst>
                                          <p:attrName>style.visibility</p:attrName>
                                        </p:attrNameLst>
                                      </p:cBhvr>
                                      <p:to>
                                        <p:strVal val="visible"/>
                                      </p:to>
                                    </p:set>
                                    <p:animEffect transition="in" filter="blinds(horizontal)">
                                      <p:cBhvr>
                                        <p:cTn id="61" dur="500"/>
                                        <p:tgtEl>
                                          <p:spTgt spid="17423"/>
                                        </p:tgtEl>
                                      </p:cBhvr>
                                    </p:animEffect>
                                  </p:childTnLst>
                                </p:cTn>
                              </p:par>
                            </p:childTnLst>
                          </p:cTn>
                        </p:par>
                        <p:par>
                          <p:cTn id="62" fill="hold">
                            <p:stCondLst>
                              <p:cond delay="1500"/>
                            </p:stCondLst>
                            <p:childTnLst>
                              <p:par>
                                <p:cTn id="63" presetID="3" presetClass="entr" presetSubtype="10" fill="hold" grpId="0" nodeType="afterEffect">
                                  <p:stCondLst>
                                    <p:cond delay="0"/>
                                  </p:stCondLst>
                                  <p:childTnLst>
                                    <p:set>
                                      <p:cBhvr>
                                        <p:cTn id="64" dur="1" fill="hold">
                                          <p:stCondLst>
                                            <p:cond delay="0"/>
                                          </p:stCondLst>
                                        </p:cTn>
                                        <p:tgtEl>
                                          <p:spTgt spid="17422"/>
                                        </p:tgtEl>
                                        <p:attrNameLst>
                                          <p:attrName>style.visibility</p:attrName>
                                        </p:attrNameLst>
                                      </p:cBhvr>
                                      <p:to>
                                        <p:strVal val="visible"/>
                                      </p:to>
                                    </p:set>
                                    <p:animEffect transition="in" filter="blinds(horizontal)">
                                      <p:cBhvr>
                                        <p:cTn id="65" dur="500"/>
                                        <p:tgtEl>
                                          <p:spTgt spid="17422"/>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nodeType="clickEffect">
                                  <p:stCondLst>
                                    <p:cond delay="0"/>
                                  </p:stCondLst>
                                  <p:childTnLst>
                                    <p:set>
                                      <p:cBhvr>
                                        <p:cTn id="69" dur="1" fill="hold">
                                          <p:stCondLst>
                                            <p:cond delay="0"/>
                                          </p:stCondLst>
                                        </p:cTn>
                                        <p:tgtEl>
                                          <p:spTgt spid="17460"/>
                                        </p:tgtEl>
                                        <p:attrNameLst>
                                          <p:attrName>style.visibility</p:attrName>
                                        </p:attrNameLst>
                                      </p:cBhvr>
                                      <p:to>
                                        <p:strVal val="visible"/>
                                      </p:to>
                                    </p:set>
                                    <p:animEffect transition="in" filter="blinds(horizontal)">
                                      <p:cBhvr>
                                        <p:cTn id="70" dur="500"/>
                                        <p:tgtEl>
                                          <p:spTgt spid="17460"/>
                                        </p:tgtEl>
                                      </p:cBhvr>
                                    </p:animEffect>
                                  </p:childTnLst>
                                </p:cTn>
                              </p:par>
                              <p:par>
                                <p:cTn id="71" presetID="3" presetClass="entr" presetSubtype="10" fill="hold" nodeType="withEffect">
                                  <p:stCondLst>
                                    <p:cond delay="0"/>
                                  </p:stCondLst>
                                  <p:childTnLst>
                                    <p:set>
                                      <p:cBhvr>
                                        <p:cTn id="72" dur="1" fill="hold">
                                          <p:stCondLst>
                                            <p:cond delay="0"/>
                                          </p:stCondLst>
                                        </p:cTn>
                                        <p:tgtEl>
                                          <p:spTgt spid="17461"/>
                                        </p:tgtEl>
                                        <p:attrNameLst>
                                          <p:attrName>style.visibility</p:attrName>
                                        </p:attrNameLst>
                                      </p:cBhvr>
                                      <p:to>
                                        <p:strVal val="visible"/>
                                      </p:to>
                                    </p:set>
                                    <p:animEffect transition="in" filter="blinds(horizontal)">
                                      <p:cBhvr>
                                        <p:cTn id="73" dur="500"/>
                                        <p:tgtEl>
                                          <p:spTgt spid="17461"/>
                                        </p:tgtEl>
                                      </p:cBhvr>
                                    </p:animEffect>
                                  </p:childTnLst>
                                </p:cTn>
                              </p:par>
                              <p:par>
                                <p:cTn id="74" presetID="3" presetClass="entr" presetSubtype="10" fill="hold" nodeType="withEffect">
                                  <p:stCondLst>
                                    <p:cond delay="0"/>
                                  </p:stCondLst>
                                  <p:childTnLst>
                                    <p:set>
                                      <p:cBhvr>
                                        <p:cTn id="75" dur="1" fill="hold">
                                          <p:stCondLst>
                                            <p:cond delay="0"/>
                                          </p:stCondLst>
                                        </p:cTn>
                                        <p:tgtEl>
                                          <p:spTgt spid="17462"/>
                                        </p:tgtEl>
                                        <p:attrNameLst>
                                          <p:attrName>style.visibility</p:attrName>
                                        </p:attrNameLst>
                                      </p:cBhvr>
                                      <p:to>
                                        <p:strVal val="visible"/>
                                      </p:to>
                                    </p:set>
                                    <p:animEffect transition="in" filter="blinds(horizontal)">
                                      <p:cBhvr>
                                        <p:cTn id="76" dur="500"/>
                                        <p:tgtEl>
                                          <p:spTgt spid="17462"/>
                                        </p:tgtEl>
                                      </p:cBhvr>
                                    </p:animEffect>
                                  </p:childTnLst>
                                </p:cTn>
                              </p:par>
                            </p:childTnLst>
                          </p:cTn>
                        </p:par>
                        <p:par>
                          <p:cTn id="77" fill="hold">
                            <p:stCondLst>
                              <p:cond delay="500"/>
                            </p:stCondLst>
                            <p:childTnLst>
                              <p:par>
                                <p:cTn id="78" presetID="3" presetClass="entr" presetSubtype="10" fill="hold" grpId="0" nodeType="afterEffect">
                                  <p:stCondLst>
                                    <p:cond delay="0"/>
                                  </p:stCondLst>
                                  <p:childTnLst>
                                    <p:set>
                                      <p:cBhvr>
                                        <p:cTn id="79" dur="1" fill="hold">
                                          <p:stCondLst>
                                            <p:cond delay="0"/>
                                          </p:stCondLst>
                                        </p:cTn>
                                        <p:tgtEl>
                                          <p:spTgt spid="17424"/>
                                        </p:tgtEl>
                                        <p:attrNameLst>
                                          <p:attrName>style.visibility</p:attrName>
                                        </p:attrNameLst>
                                      </p:cBhvr>
                                      <p:to>
                                        <p:strVal val="visible"/>
                                      </p:to>
                                    </p:set>
                                    <p:animEffect transition="in" filter="blinds(horizontal)">
                                      <p:cBhvr>
                                        <p:cTn id="80" dur="500"/>
                                        <p:tgtEl>
                                          <p:spTgt spid="17424"/>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nodeType="clickEffect">
                                  <p:stCondLst>
                                    <p:cond delay="0"/>
                                  </p:stCondLst>
                                  <p:childTnLst>
                                    <p:set>
                                      <p:cBhvr>
                                        <p:cTn id="84" dur="1" fill="hold">
                                          <p:stCondLst>
                                            <p:cond delay="0"/>
                                          </p:stCondLst>
                                        </p:cTn>
                                        <p:tgtEl>
                                          <p:spTgt spid="17463"/>
                                        </p:tgtEl>
                                        <p:attrNameLst>
                                          <p:attrName>style.visibility</p:attrName>
                                        </p:attrNameLst>
                                      </p:cBhvr>
                                      <p:to>
                                        <p:strVal val="visible"/>
                                      </p:to>
                                    </p:set>
                                    <p:animEffect transition="in" filter="blinds(horizontal)">
                                      <p:cBhvr>
                                        <p:cTn id="85" dur="500"/>
                                        <p:tgtEl>
                                          <p:spTgt spid="17463"/>
                                        </p:tgtEl>
                                      </p:cBhvr>
                                    </p:animEffect>
                                  </p:childTnLst>
                                </p:cTn>
                              </p:par>
                              <p:par>
                                <p:cTn id="86" presetID="3" presetClass="entr" presetSubtype="10" fill="hold" nodeType="withEffect">
                                  <p:stCondLst>
                                    <p:cond delay="0"/>
                                  </p:stCondLst>
                                  <p:childTnLst>
                                    <p:set>
                                      <p:cBhvr>
                                        <p:cTn id="87" dur="1" fill="hold">
                                          <p:stCondLst>
                                            <p:cond delay="0"/>
                                          </p:stCondLst>
                                        </p:cTn>
                                        <p:tgtEl>
                                          <p:spTgt spid="17464"/>
                                        </p:tgtEl>
                                        <p:attrNameLst>
                                          <p:attrName>style.visibility</p:attrName>
                                        </p:attrNameLst>
                                      </p:cBhvr>
                                      <p:to>
                                        <p:strVal val="visible"/>
                                      </p:to>
                                    </p:set>
                                    <p:animEffect transition="in" filter="blinds(horizontal)">
                                      <p:cBhvr>
                                        <p:cTn id="88" dur="500"/>
                                        <p:tgtEl>
                                          <p:spTgt spid="17464"/>
                                        </p:tgtEl>
                                      </p:cBhvr>
                                    </p:animEffect>
                                  </p:childTnLst>
                                </p:cTn>
                              </p:par>
                              <p:par>
                                <p:cTn id="89" presetID="3" presetClass="entr" presetSubtype="10" fill="hold" nodeType="withEffect">
                                  <p:stCondLst>
                                    <p:cond delay="0"/>
                                  </p:stCondLst>
                                  <p:childTnLst>
                                    <p:set>
                                      <p:cBhvr>
                                        <p:cTn id="90" dur="1" fill="hold">
                                          <p:stCondLst>
                                            <p:cond delay="0"/>
                                          </p:stCondLst>
                                        </p:cTn>
                                        <p:tgtEl>
                                          <p:spTgt spid="17465"/>
                                        </p:tgtEl>
                                        <p:attrNameLst>
                                          <p:attrName>style.visibility</p:attrName>
                                        </p:attrNameLst>
                                      </p:cBhvr>
                                      <p:to>
                                        <p:strVal val="visible"/>
                                      </p:to>
                                    </p:set>
                                    <p:animEffect transition="in" filter="blinds(horizontal)">
                                      <p:cBhvr>
                                        <p:cTn id="91" dur="500"/>
                                        <p:tgtEl>
                                          <p:spTgt spid="17465"/>
                                        </p:tgtEl>
                                      </p:cBhvr>
                                    </p:animEffect>
                                  </p:childTnLst>
                                </p:cTn>
                              </p:par>
                              <p:par>
                                <p:cTn id="92" presetID="3" presetClass="entr" presetSubtype="10" fill="hold" nodeType="withEffect">
                                  <p:stCondLst>
                                    <p:cond delay="0"/>
                                  </p:stCondLst>
                                  <p:childTnLst>
                                    <p:set>
                                      <p:cBhvr>
                                        <p:cTn id="93" dur="1" fill="hold">
                                          <p:stCondLst>
                                            <p:cond delay="0"/>
                                          </p:stCondLst>
                                        </p:cTn>
                                        <p:tgtEl>
                                          <p:spTgt spid="17466"/>
                                        </p:tgtEl>
                                        <p:attrNameLst>
                                          <p:attrName>style.visibility</p:attrName>
                                        </p:attrNameLst>
                                      </p:cBhvr>
                                      <p:to>
                                        <p:strVal val="visible"/>
                                      </p:to>
                                    </p:set>
                                    <p:animEffect transition="in" filter="blinds(horizontal)">
                                      <p:cBhvr>
                                        <p:cTn id="94" dur="500"/>
                                        <p:tgtEl>
                                          <p:spTgt spid="17466"/>
                                        </p:tgtEl>
                                      </p:cBhvr>
                                    </p:animEffect>
                                  </p:childTnLst>
                                </p:cTn>
                              </p:par>
                            </p:childTnLst>
                          </p:cTn>
                        </p:par>
                        <p:par>
                          <p:cTn id="95" fill="hold">
                            <p:stCondLst>
                              <p:cond delay="500"/>
                            </p:stCondLst>
                            <p:childTnLst>
                              <p:par>
                                <p:cTn id="96" presetID="3" presetClass="entr" presetSubtype="10" fill="hold" grpId="0" nodeType="afterEffect">
                                  <p:stCondLst>
                                    <p:cond delay="0"/>
                                  </p:stCondLst>
                                  <p:childTnLst>
                                    <p:set>
                                      <p:cBhvr>
                                        <p:cTn id="97" dur="1" fill="hold">
                                          <p:stCondLst>
                                            <p:cond delay="0"/>
                                          </p:stCondLst>
                                        </p:cTn>
                                        <p:tgtEl>
                                          <p:spTgt spid="17425"/>
                                        </p:tgtEl>
                                        <p:attrNameLst>
                                          <p:attrName>style.visibility</p:attrName>
                                        </p:attrNameLst>
                                      </p:cBhvr>
                                      <p:to>
                                        <p:strVal val="visible"/>
                                      </p:to>
                                    </p:set>
                                    <p:animEffect transition="in" filter="blinds(horizontal)">
                                      <p:cBhvr>
                                        <p:cTn id="98" dur="500"/>
                                        <p:tgtEl>
                                          <p:spTgt spid="17425"/>
                                        </p:tgtEl>
                                      </p:cBhvr>
                                    </p:animEffect>
                                  </p:childTnLst>
                                </p:cTn>
                              </p:par>
                            </p:childTnLst>
                          </p:cTn>
                        </p:par>
                        <p:par>
                          <p:cTn id="99" fill="hold">
                            <p:stCondLst>
                              <p:cond delay="1000"/>
                            </p:stCondLst>
                            <p:childTnLst>
                              <p:par>
                                <p:cTn id="100" presetID="3" presetClass="entr" presetSubtype="10" fill="hold" grpId="0" nodeType="afterEffect">
                                  <p:stCondLst>
                                    <p:cond delay="0"/>
                                  </p:stCondLst>
                                  <p:childTnLst>
                                    <p:set>
                                      <p:cBhvr>
                                        <p:cTn id="101" dur="1" fill="hold">
                                          <p:stCondLst>
                                            <p:cond delay="0"/>
                                          </p:stCondLst>
                                        </p:cTn>
                                        <p:tgtEl>
                                          <p:spTgt spid="17426"/>
                                        </p:tgtEl>
                                        <p:attrNameLst>
                                          <p:attrName>style.visibility</p:attrName>
                                        </p:attrNameLst>
                                      </p:cBhvr>
                                      <p:to>
                                        <p:strVal val="visible"/>
                                      </p:to>
                                    </p:set>
                                    <p:animEffect transition="in" filter="blinds(horizontal)">
                                      <p:cBhvr>
                                        <p:cTn id="102" dur="500"/>
                                        <p:tgtEl>
                                          <p:spTgt spid="17426"/>
                                        </p:tgtEl>
                                      </p:cBhvr>
                                    </p:animEffect>
                                  </p:childTnLst>
                                </p:cTn>
                              </p:par>
                            </p:childTnLst>
                          </p:cTn>
                        </p:par>
                        <p:par>
                          <p:cTn id="103" fill="hold">
                            <p:stCondLst>
                              <p:cond delay="1500"/>
                            </p:stCondLst>
                            <p:childTnLst>
                              <p:par>
                                <p:cTn id="104" presetID="3" presetClass="entr" presetSubtype="10" fill="hold" grpId="0" nodeType="afterEffect">
                                  <p:stCondLst>
                                    <p:cond delay="0"/>
                                  </p:stCondLst>
                                  <p:childTnLst>
                                    <p:set>
                                      <p:cBhvr>
                                        <p:cTn id="105" dur="1" fill="hold">
                                          <p:stCondLst>
                                            <p:cond delay="0"/>
                                          </p:stCondLst>
                                        </p:cTn>
                                        <p:tgtEl>
                                          <p:spTgt spid="17427"/>
                                        </p:tgtEl>
                                        <p:attrNameLst>
                                          <p:attrName>style.visibility</p:attrName>
                                        </p:attrNameLst>
                                      </p:cBhvr>
                                      <p:to>
                                        <p:strVal val="visible"/>
                                      </p:to>
                                    </p:set>
                                    <p:animEffect transition="in" filter="blinds(horizontal)">
                                      <p:cBhvr>
                                        <p:cTn id="106" dur="500"/>
                                        <p:tgtEl>
                                          <p:spTgt spid="17427"/>
                                        </p:tgtEl>
                                      </p:cBhvr>
                                    </p:animEffect>
                                  </p:childTnLst>
                                </p:cTn>
                              </p:par>
                            </p:childTnLst>
                          </p:cTn>
                        </p:par>
                        <p:par>
                          <p:cTn id="107" fill="hold">
                            <p:stCondLst>
                              <p:cond delay="2000"/>
                            </p:stCondLst>
                            <p:childTnLst>
                              <p:par>
                                <p:cTn id="108" presetID="3" presetClass="entr" presetSubtype="10" fill="hold" grpId="0" nodeType="afterEffect">
                                  <p:stCondLst>
                                    <p:cond delay="0"/>
                                  </p:stCondLst>
                                  <p:childTnLst>
                                    <p:set>
                                      <p:cBhvr>
                                        <p:cTn id="109" dur="1" fill="hold">
                                          <p:stCondLst>
                                            <p:cond delay="0"/>
                                          </p:stCondLst>
                                        </p:cTn>
                                        <p:tgtEl>
                                          <p:spTgt spid="17428"/>
                                        </p:tgtEl>
                                        <p:attrNameLst>
                                          <p:attrName>style.visibility</p:attrName>
                                        </p:attrNameLst>
                                      </p:cBhvr>
                                      <p:to>
                                        <p:strVal val="visible"/>
                                      </p:to>
                                    </p:set>
                                    <p:animEffect transition="in" filter="blinds(horizontal)">
                                      <p:cBhvr>
                                        <p:cTn id="110" dur="500"/>
                                        <p:tgtEl>
                                          <p:spTgt spid="17428"/>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nodeType="clickEffect">
                                  <p:stCondLst>
                                    <p:cond delay="0"/>
                                  </p:stCondLst>
                                  <p:childTnLst>
                                    <p:set>
                                      <p:cBhvr>
                                        <p:cTn id="114" dur="1" fill="hold">
                                          <p:stCondLst>
                                            <p:cond delay="0"/>
                                          </p:stCondLst>
                                        </p:cTn>
                                        <p:tgtEl>
                                          <p:spTgt spid="17468"/>
                                        </p:tgtEl>
                                        <p:attrNameLst>
                                          <p:attrName>style.visibility</p:attrName>
                                        </p:attrNameLst>
                                      </p:cBhvr>
                                      <p:to>
                                        <p:strVal val="visible"/>
                                      </p:to>
                                    </p:set>
                                    <p:animEffect transition="in" filter="blinds(horizontal)">
                                      <p:cBhvr>
                                        <p:cTn id="115" dur="500"/>
                                        <p:tgtEl>
                                          <p:spTgt spid="17468"/>
                                        </p:tgtEl>
                                      </p:cBhvr>
                                    </p:animEffect>
                                  </p:childTnLst>
                                </p:cTn>
                              </p:par>
                              <p:par>
                                <p:cTn id="116" presetID="3" presetClass="entr" presetSubtype="10" fill="hold" nodeType="withEffect">
                                  <p:stCondLst>
                                    <p:cond delay="0"/>
                                  </p:stCondLst>
                                  <p:childTnLst>
                                    <p:set>
                                      <p:cBhvr>
                                        <p:cTn id="117" dur="1" fill="hold">
                                          <p:stCondLst>
                                            <p:cond delay="0"/>
                                          </p:stCondLst>
                                        </p:cTn>
                                        <p:tgtEl>
                                          <p:spTgt spid="17469"/>
                                        </p:tgtEl>
                                        <p:attrNameLst>
                                          <p:attrName>style.visibility</p:attrName>
                                        </p:attrNameLst>
                                      </p:cBhvr>
                                      <p:to>
                                        <p:strVal val="visible"/>
                                      </p:to>
                                    </p:set>
                                    <p:animEffect transition="in" filter="blinds(horizontal)">
                                      <p:cBhvr>
                                        <p:cTn id="118" dur="500"/>
                                        <p:tgtEl>
                                          <p:spTgt spid="17469"/>
                                        </p:tgtEl>
                                      </p:cBhvr>
                                    </p:animEffect>
                                  </p:childTnLst>
                                </p:cTn>
                              </p:par>
                              <p:par>
                                <p:cTn id="119" presetID="3" presetClass="entr" presetSubtype="10" fill="hold" nodeType="withEffect">
                                  <p:stCondLst>
                                    <p:cond delay="0"/>
                                  </p:stCondLst>
                                  <p:childTnLst>
                                    <p:set>
                                      <p:cBhvr>
                                        <p:cTn id="120" dur="1" fill="hold">
                                          <p:stCondLst>
                                            <p:cond delay="0"/>
                                          </p:stCondLst>
                                        </p:cTn>
                                        <p:tgtEl>
                                          <p:spTgt spid="17470"/>
                                        </p:tgtEl>
                                        <p:attrNameLst>
                                          <p:attrName>style.visibility</p:attrName>
                                        </p:attrNameLst>
                                      </p:cBhvr>
                                      <p:to>
                                        <p:strVal val="visible"/>
                                      </p:to>
                                    </p:set>
                                    <p:animEffect transition="in" filter="blinds(horizontal)">
                                      <p:cBhvr>
                                        <p:cTn id="121" dur="500"/>
                                        <p:tgtEl>
                                          <p:spTgt spid="17470"/>
                                        </p:tgtEl>
                                      </p:cBhvr>
                                    </p:animEffect>
                                  </p:childTnLst>
                                </p:cTn>
                              </p:par>
                              <p:par>
                                <p:cTn id="122" presetID="3" presetClass="entr" presetSubtype="10" fill="hold" nodeType="withEffect">
                                  <p:stCondLst>
                                    <p:cond delay="0"/>
                                  </p:stCondLst>
                                  <p:childTnLst>
                                    <p:set>
                                      <p:cBhvr>
                                        <p:cTn id="123" dur="1" fill="hold">
                                          <p:stCondLst>
                                            <p:cond delay="0"/>
                                          </p:stCondLst>
                                        </p:cTn>
                                        <p:tgtEl>
                                          <p:spTgt spid="17471"/>
                                        </p:tgtEl>
                                        <p:attrNameLst>
                                          <p:attrName>style.visibility</p:attrName>
                                        </p:attrNameLst>
                                      </p:cBhvr>
                                      <p:to>
                                        <p:strVal val="visible"/>
                                      </p:to>
                                    </p:set>
                                    <p:animEffect transition="in" filter="blinds(horizontal)">
                                      <p:cBhvr>
                                        <p:cTn id="124" dur="500"/>
                                        <p:tgtEl>
                                          <p:spTgt spid="17471"/>
                                        </p:tgtEl>
                                      </p:cBhvr>
                                    </p:animEffect>
                                  </p:childTnLst>
                                </p:cTn>
                              </p:par>
                              <p:par>
                                <p:cTn id="125" presetID="3" presetClass="entr" presetSubtype="10" fill="hold" nodeType="withEffect">
                                  <p:stCondLst>
                                    <p:cond delay="0"/>
                                  </p:stCondLst>
                                  <p:childTnLst>
                                    <p:set>
                                      <p:cBhvr>
                                        <p:cTn id="126" dur="1" fill="hold">
                                          <p:stCondLst>
                                            <p:cond delay="0"/>
                                          </p:stCondLst>
                                        </p:cTn>
                                        <p:tgtEl>
                                          <p:spTgt spid="17472"/>
                                        </p:tgtEl>
                                        <p:attrNameLst>
                                          <p:attrName>style.visibility</p:attrName>
                                        </p:attrNameLst>
                                      </p:cBhvr>
                                      <p:to>
                                        <p:strVal val="visible"/>
                                      </p:to>
                                    </p:set>
                                    <p:animEffect transition="in" filter="blinds(horizontal)">
                                      <p:cBhvr>
                                        <p:cTn id="127" dur="500"/>
                                        <p:tgtEl>
                                          <p:spTgt spid="17472"/>
                                        </p:tgtEl>
                                      </p:cBhvr>
                                    </p:animEffect>
                                  </p:childTnLst>
                                </p:cTn>
                              </p:par>
                              <p:par>
                                <p:cTn id="128" presetID="3" presetClass="entr" presetSubtype="10" fill="hold" nodeType="withEffect">
                                  <p:stCondLst>
                                    <p:cond delay="0"/>
                                  </p:stCondLst>
                                  <p:childTnLst>
                                    <p:set>
                                      <p:cBhvr>
                                        <p:cTn id="129" dur="1" fill="hold">
                                          <p:stCondLst>
                                            <p:cond delay="0"/>
                                          </p:stCondLst>
                                        </p:cTn>
                                        <p:tgtEl>
                                          <p:spTgt spid="17473"/>
                                        </p:tgtEl>
                                        <p:attrNameLst>
                                          <p:attrName>style.visibility</p:attrName>
                                        </p:attrNameLst>
                                      </p:cBhvr>
                                      <p:to>
                                        <p:strVal val="visible"/>
                                      </p:to>
                                    </p:set>
                                    <p:animEffect transition="in" filter="blinds(horizontal)">
                                      <p:cBhvr>
                                        <p:cTn id="130" dur="500"/>
                                        <p:tgtEl>
                                          <p:spTgt spid="17473"/>
                                        </p:tgtEl>
                                      </p:cBhvr>
                                    </p:animEffect>
                                  </p:childTnLst>
                                </p:cTn>
                              </p:par>
                            </p:childTnLst>
                          </p:cTn>
                        </p:par>
                        <p:par>
                          <p:cTn id="131" fill="hold">
                            <p:stCondLst>
                              <p:cond delay="500"/>
                            </p:stCondLst>
                            <p:childTnLst>
                              <p:par>
                                <p:cTn id="132" presetID="3" presetClass="entr" presetSubtype="10" fill="hold" grpId="0" nodeType="afterEffect">
                                  <p:stCondLst>
                                    <p:cond delay="0"/>
                                  </p:stCondLst>
                                  <p:childTnLst>
                                    <p:set>
                                      <p:cBhvr>
                                        <p:cTn id="133" dur="1" fill="hold">
                                          <p:stCondLst>
                                            <p:cond delay="0"/>
                                          </p:stCondLst>
                                        </p:cTn>
                                        <p:tgtEl>
                                          <p:spTgt spid="17429"/>
                                        </p:tgtEl>
                                        <p:attrNameLst>
                                          <p:attrName>style.visibility</p:attrName>
                                        </p:attrNameLst>
                                      </p:cBhvr>
                                      <p:to>
                                        <p:strVal val="visible"/>
                                      </p:to>
                                    </p:set>
                                    <p:animEffect transition="in" filter="blinds(horizontal)">
                                      <p:cBhvr>
                                        <p:cTn id="134" dur="500"/>
                                        <p:tgtEl>
                                          <p:spTgt spid="17429"/>
                                        </p:tgtEl>
                                      </p:cBhvr>
                                    </p:animEffect>
                                  </p:childTnLst>
                                </p:cTn>
                              </p:par>
                            </p:childTnLst>
                          </p:cTn>
                        </p:par>
                        <p:par>
                          <p:cTn id="135" fill="hold">
                            <p:stCondLst>
                              <p:cond delay="1000"/>
                            </p:stCondLst>
                            <p:childTnLst>
                              <p:par>
                                <p:cTn id="136" presetID="3" presetClass="entr" presetSubtype="10" fill="hold" grpId="0" nodeType="afterEffect">
                                  <p:stCondLst>
                                    <p:cond delay="0"/>
                                  </p:stCondLst>
                                  <p:childTnLst>
                                    <p:set>
                                      <p:cBhvr>
                                        <p:cTn id="137" dur="1" fill="hold">
                                          <p:stCondLst>
                                            <p:cond delay="0"/>
                                          </p:stCondLst>
                                        </p:cTn>
                                        <p:tgtEl>
                                          <p:spTgt spid="17430"/>
                                        </p:tgtEl>
                                        <p:attrNameLst>
                                          <p:attrName>style.visibility</p:attrName>
                                        </p:attrNameLst>
                                      </p:cBhvr>
                                      <p:to>
                                        <p:strVal val="visible"/>
                                      </p:to>
                                    </p:set>
                                    <p:animEffect transition="in" filter="blinds(horizontal)">
                                      <p:cBhvr>
                                        <p:cTn id="138" dur="500"/>
                                        <p:tgtEl>
                                          <p:spTgt spid="17430"/>
                                        </p:tgtEl>
                                      </p:cBhvr>
                                    </p:animEffect>
                                  </p:childTnLst>
                                </p:cTn>
                              </p:par>
                            </p:childTnLst>
                          </p:cTn>
                        </p:par>
                        <p:par>
                          <p:cTn id="139" fill="hold">
                            <p:stCondLst>
                              <p:cond delay="1500"/>
                            </p:stCondLst>
                            <p:childTnLst>
                              <p:par>
                                <p:cTn id="140" presetID="3" presetClass="entr" presetSubtype="10" fill="hold" grpId="0" nodeType="afterEffect">
                                  <p:stCondLst>
                                    <p:cond delay="0"/>
                                  </p:stCondLst>
                                  <p:childTnLst>
                                    <p:set>
                                      <p:cBhvr>
                                        <p:cTn id="141" dur="1" fill="hold">
                                          <p:stCondLst>
                                            <p:cond delay="0"/>
                                          </p:stCondLst>
                                        </p:cTn>
                                        <p:tgtEl>
                                          <p:spTgt spid="17431"/>
                                        </p:tgtEl>
                                        <p:attrNameLst>
                                          <p:attrName>style.visibility</p:attrName>
                                        </p:attrNameLst>
                                      </p:cBhvr>
                                      <p:to>
                                        <p:strVal val="visible"/>
                                      </p:to>
                                    </p:set>
                                    <p:animEffect transition="in" filter="blinds(horizontal)">
                                      <p:cBhvr>
                                        <p:cTn id="142" dur="500"/>
                                        <p:tgtEl>
                                          <p:spTgt spid="17431"/>
                                        </p:tgtEl>
                                      </p:cBhvr>
                                    </p:animEffect>
                                  </p:childTnLst>
                                </p:cTn>
                              </p:par>
                            </p:childTnLst>
                          </p:cTn>
                        </p:par>
                        <p:par>
                          <p:cTn id="143" fill="hold">
                            <p:stCondLst>
                              <p:cond delay="2000"/>
                            </p:stCondLst>
                            <p:childTnLst>
                              <p:par>
                                <p:cTn id="144" presetID="3" presetClass="entr" presetSubtype="10" fill="hold" grpId="0" nodeType="afterEffect">
                                  <p:stCondLst>
                                    <p:cond delay="0"/>
                                  </p:stCondLst>
                                  <p:childTnLst>
                                    <p:set>
                                      <p:cBhvr>
                                        <p:cTn id="145" dur="1" fill="hold">
                                          <p:stCondLst>
                                            <p:cond delay="0"/>
                                          </p:stCondLst>
                                        </p:cTn>
                                        <p:tgtEl>
                                          <p:spTgt spid="17432"/>
                                        </p:tgtEl>
                                        <p:attrNameLst>
                                          <p:attrName>style.visibility</p:attrName>
                                        </p:attrNameLst>
                                      </p:cBhvr>
                                      <p:to>
                                        <p:strVal val="visible"/>
                                      </p:to>
                                    </p:set>
                                    <p:animEffect transition="in" filter="blinds(horizontal)">
                                      <p:cBhvr>
                                        <p:cTn id="146" dur="500"/>
                                        <p:tgtEl>
                                          <p:spTgt spid="17432"/>
                                        </p:tgtEl>
                                      </p:cBhvr>
                                    </p:animEffect>
                                  </p:childTnLst>
                                </p:cTn>
                              </p:par>
                            </p:childTnLst>
                          </p:cTn>
                        </p:par>
                        <p:par>
                          <p:cTn id="147" fill="hold">
                            <p:stCondLst>
                              <p:cond delay="2500"/>
                            </p:stCondLst>
                            <p:childTnLst>
                              <p:par>
                                <p:cTn id="148" presetID="3" presetClass="entr" presetSubtype="10" fill="hold" grpId="0" nodeType="afterEffect">
                                  <p:stCondLst>
                                    <p:cond delay="0"/>
                                  </p:stCondLst>
                                  <p:childTnLst>
                                    <p:set>
                                      <p:cBhvr>
                                        <p:cTn id="149" dur="1" fill="hold">
                                          <p:stCondLst>
                                            <p:cond delay="0"/>
                                          </p:stCondLst>
                                        </p:cTn>
                                        <p:tgtEl>
                                          <p:spTgt spid="17433"/>
                                        </p:tgtEl>
                                        <p:attrNameLst>
                                          <p:attrName>style.visibility</p:attrName>
                                        </p:attrNameLst>
                                      </p:cBhvr>
                                      <p:to>
                                        <p:strVal val="visible"/>
                                      </p:to>
                                    </p:set>
                                    <p:animEffect transition="in" filter="blinds(horizontal)">
                                      <p:cBhvr>
                                        <p:cTn id="150" dur="500"/>
                                        <p:tgtEl>
                                          <p:spTgt spid="17433"/>
                                        </p:tgtEl>
                                      </p:cBhvr>
                                    </p:animEffect>
                                  </p:childTnLst>
                                </p:cTn>
                              </p:par>
                            </p:childTnLst>
                          </p:cTn>
                        </p:par>
                        <p:par>
                          <p:cTn id="151" fill="hold">
                            <p:stCondLst>
                              <p:cond delay="3000"/>
                            </p:stCondLst>
                            <p:childTnLst>
                              <p:par>
                                <p:cTn id="152" presetID="3" presetClass="entr" presetSubtype="10" fill="hold" grpId="0" nodeType="afterEffect">
                                  <p:stCondLst>
                                    <p:cond delay="0"/>
                                  </p:stCondLst>
                                  <p:childTnLst>
                                    <p:set>
                                      <p:cBhvr>
                                        <p:cTn id="153" dur="1" fill="hold">
                                          <p:stCondLst>
                                            <p:cond delay="0"/>
                                          </p:stCondLst>
                                        </p:cTn>
                                        <p:tgtEl>
                                          <p:spTgt spid="17434"/>
                                        </p:tgtEl>
                                        <p:attrNameLst>
                                          <p:attrName>style.visibility</p:attrName>
                                        </p:attrNameLst>
                                      </p:cBhvr>
                                      <p:to>
                                        <p:strVal val="visible"/>
                                      </p:to>
                                    </p:set>
                                    <p:animEffect transition="in" filter="blinds(horizontal)">
                                      <p:cBhvr>
                                        <p:cTn id="154" dur="500"/>
                                        <p:tgtEl>
                                          <p:spTgt spid="17434"/>
                                        </p:tgtEl>
                                      </p:cBhvr>
                                    </p:animEffect>
                                  </p:childTnLst>
                                </p:cTn>
                              </p:par>
                            </p:childTnLst>
                          </p:cTn>
                        </p:par>
                        <p:par>
                          <p:cTn id="155" fill="hold">
                            <p:stCondLst>
                              <p:cond delay="3500"/>
                            </p:stCondLst>
                            <p:childTnLst>
                              <p:par>
                                <p:cTn id="156" presetID="3" presetClass="entr" presetSubtype="10" fill="hold" grpId="0" nodeType="afterEffect">
                                  <p:stCondLst>
                                    <p:cond delay="0"/>
                                  </p:stCondLst>
                                  <p:childTnLst>
                                    <p:set>
                                      <p:cBhvr>
                                        <p:cTn id="157" dur="1" fill="hold">
                                          <p:stCondLst>
                                            <p:cond delay="0"/>
                                          </p:stCondLst>
                                        </p:cTn>
                                        <p:tgtEl>
                                          <p:spTgt spid="17435"/>
                                        </p:tgtEl>
                                        <p:attrNameLst>
                                          <p:attrName>style.visibility</p:attrName>
                                        </p:attrNameLst>
                                      </p:cBhvr>
                                      <p:to>
                                        <p:strVal val="visible"/>
                                      </p:to>
                                    </p:set>
                                    <p:animEffect transition="in" filter="blinds(horizontal)">
                                      <p:cBhvr>
                                        <p:cTn id="158" dur="500"/>
                                        <p:tgtEl>
                                          <p:spTgt spid="17435"/>
                                        </p:tgtEl>
                                      </p:cBhvr>
                                    </p:animEffect>
                                  </p:childTnLst>
                                </p:cTn>
                              </p:par>
                            </p:childTnLst>
                          </p:cTn>
                        </p:par>
                        <p:par>
                          <p:cTn id="159" fill="hold">
                            <p:stCondLst>
                              <p:cond delay="4000"/>
                            </p:stCondLst>
                            <p:childTnLst>
                              <p:par>
                                <p:cTn id="160" presetID="3" presetClass="entr" presetSubtype="10" fill="hold" grpId="0" nodeType="afterEffect">
                                  <p:stCondLst>
                                    <p:cond delay="0"/>
                                  </p:stCondLst>
                                  <p:childTnLst>
                                    <p:set>
                                      <p:cBhvr>
                                        <p:cTn id="161" dur="1" fill="hold">
                                          <p:stCondLst>
                                            <p:cond delay="0"/>
                                          </p:stCondLst>
                                        </p:cTn>
                                        <p:tgtEl>
                                          <p:spTgt spid="17436"/>
                                        </p:tgtEl>
                                        <p:attrNameLst>
                                          <p:attrName>style.visibility</p:attrName>
                                        </p:attrNameLst>
                                      </p:cBhvr>
                                      <p:to>
                                        <p:strVal val="visible"/>
                                      </p:to>
                                    </p:set>
                                    <p:animEffect transition="in" filter="blinds(horizontal)">
                                      <p:cBhvr>
                                        <p:cTn id="162" dur="500"/>
                                        <p:tgtEl>
                                          <p:spTgt spid="17436"/>
                                        </p:tgtEl>
                                      </p:cBhvr>
                                    </p:animEffect>
                                  </p:childTnLst>
                                </p:cTn>
                              </p:par>
                            </p:childTnLst>
                          </p:cTn>
                        </p:par>
                        <p:par>
                          <p:cTn id="163" fill="hold">
                            <p:stCondLst>
                              <p:cond delay="4500"/>
                            </p:stCondLst>
                            <p:childTnLst>
                              <p:par>
                                <p:cTn id="164" presetID="3" presetClass="entr" presetSubtype="10" fill="hold" grpId="0" nodeType="afterEffect">
                                  <p:stCondLst>
                                    <p:cond delay="0"/>
                                  </p:stCondLst>
                                  <p:childTnLst>
                                    <p:set>
                                      <p:cBhvr>
                                        <p:cTn id="165" dur="1" fill="hold">
                                          <p:stCondLst>
                                            <p:cond delay="0"/>
                                          </p:stCondLst>
                                        </p:cTn>
                                        <p:tgtEl>
                                          <p:spTgt spid="17437"/>
                                        </p:tgtEl>
                                        <p:attrNameLst>
                                          <p:attrName>style.visibility</p:attrName>
                                        </p:attrNameLst>
                                      </p:cBhvr>
                                      <p:to>
                                        <p:strVal val="visible"/>
                                      </p:to>
                                    </p:set>
                                    <p:animEffect transition="in" filter="blinds(horizontal)">
                                      <p:cBhvr>
                                        <p:cTn id="166" dur="500"/>
                                        <p:tgtEl>
                                          <p:spTgt spid="17437"/>
                                        </p:tgtEl>
                                      </p:cBhvr>
                                    </p:animEffect>
                                  </p:childTnLst>
                                </p:cTn>
                              </p:par>
                            </p:childTnLst>
                          </p:cTn>
                        </p:par>
                        <p:par>
                          <p:cTn id="167" fill="hold">
                            <p:stCondLst>
                              <p:cond delay="5000"/>
                            </p:stCondLst>
                            <p:childTnLst>
                              <p:par>
                                <p:cTn id="168" presetID="3" presetClass="entr" presetSubtype="10" fill="hold" grpId="0" nodeType="afterEffect">
                                  <p:stCondLst>
                                    <p:cond delay="0"/>
                                  </p:stCondLst>
                                  <p:childTnLst>
                                    <p:set>
                                      <p:cBhvr>
                                        <p:cTn id="169" dur="1" fill="hold">
                                          <p:stCondLst>
                                            <p:cond delay="0"/>
                                          </p:stCondLst>
                                        </p:cTn>
                                        <p:tgtEl>
                                          <p:spTgt spid="17450"/>
                                        </p:tgtEl>
                                        <p:attrNameLst>
                                          <p:attrName>style.visibility</p:attrName>
                                        </p:attrNameLst>
                                      </p:cBhvr>
                                      <p:to>
                                        <p:strVal val="visible"/>
                                      </p:to>
                                    </p:set>
                                    <p:animEffect transition="in" filter="blinds(horizontal)">
                                      <p:cBhvr>
                                        <p:cTn id="170" dur="500"/>
                                        <p:tgtEl>
                                          <p:spTgt spid="17450"/>
                                        </p:tgtEl>
                                      </p:cBhvr>
                                    </p:animEffect>
                                  </p:childTnLst>
                                </p:cTn>
                              </p:par>
                            </p:childTnLst>
                          </p:cTn>
                        </p:par>
                        <p:par>
                          <p:cTn id="171" fill="hold">
                            <p:stCondLst>
                              <p:cond delay="5500"/>
                            </p:stCondLst>
                            <p:childTnLst>
                              <p:par>
                                <p:cTn id="172" presetID="3" presetClass="entr" presetSubtype="10" fill="hold" grpId="0" nodeType="afterEffect">
                                  <p:stCondLst>
                                    <p:cond delay="0"/>
                                  </p:stCondLst>
                                  <p:childTnLst>
                                    <p:set>
                                      <p:cBhvr>
                                        <p:cTn id="173" dur="1" fill="hold">
                                          <p:stCondLst>
                                            <p:cond delay="0"/>
                                          </p:stCondLst>
                                        </p:cTn>
                                        <p:tgtEl>
                                          <p:spTgt spid="17451"/>
                                        </p:tgtEl>
                                        <p:attrNameLst>
                                          <p:attrName>style.visibility</p:attrName>
                                        </p:attrNameLst>
                                      </p:cBhvr>
                                      <p:to>
                                        <p:strVal val="visible"/>
                                      </p:to>
                                    </p:set>
                                    <p:animEffect transition="in" filter="blinds(horizontal)">
                                      <p:cBhvr>
                                        <p:cTn id="174" dur="500"/>
                                        <p:tgtEl>
                                          <p:spTgt spid="17451"/>
                                        </p:tgtEl>
                                      </p:cBhvr>
                                    </p:animEffect>
                                  </p:childTnLst>
                                </p:cTn>
                              </p:par>
                            </p:childTnLst>
                          </p:cTn>
                        </p:par>
                        <p:par>
                          <p:cTn id="175" fill="hold">
                            <p:stCondLst>
                              <p:cond delay="6000"/>
                            </p:stCondLst>
                            <p:childTnLst>
                              <p:par>
                                <p:cTn id="176" presetID="3" presetClass="entr" presetSubtype="10" fill="hold" grpId="0" nodeType="afterEffect">
                                  <p:stCondLst>
                                    <p:cond delay="0"/>
                                  </p:stCondLst>
                                  <p:childTnLst>
                                    <p:set>
                                      <p:cBhvr>
                                        <p:cTn id="177" dur="1" fill="hold">
                                          <p:stCondLst>
                                            <p:cond delay="0"/>
                                          </p:stCondLst>
                                        </p:cTn>
                                        <p:tgtEl>
                                          <p:spTgt spid="17452"/>
                                        </p:tgtEl>
                                        <p:attrNameLst>
                                          <p:attrName>style.visibility</p:attrName>
                                        </p:attrNameLst>
                                      </p:cBhvr>
                                      <p:to>
                                        <p:strVal val="visible"/>
                                      </p:to>
                                    </p:set>
                                    <p:animEffect transition="in" filter="blinds(horizontal)">
                                      <p:cBhvr>
                                        <p:cTn id="178" dur="500"/>
                                        <p:tgtEl>
                                          <p:spTgt spid="17452"/>
                                        </p:tgtEl>
                                      </p:cBhvr>
                                    </p:animEffect>
                                  </p:childTnLst>
                                </p:cTn>
                              </p:par>
                            </p:childTnLst>
                          </p:cTn>
                        </p:par>
                        <p:par>
                          <p:cTn id="179" fill="hold">
                            <p:stCondLst>
                              <p:cond delay="6500"/>
                            </p:stCondLst>
                            <p:childTnLst>
                              <p:par>
                                <p:cTn id="180" presetID="3" presetClass="entr" presetSubtype="10" fill="hold" grpId="0" nodeType="afterEffect">
                                  <p:stCondLst>
                                    <p:cond delay="0"/>
                                  </p:stCondLst>
                                  <p:childTnLst>
                                    <p:set>
                                      <p:cBhvr>
                                        <p:cTn id="181" dur="1" fill="hold">
                                          <p:stCondLst>
                                            <p:cond delay="0"/>
                                          </p:stCondLst>
                                        </p:cTn>
                                        <p:tgtEl>
                                          <p:spTgt spid="17447"/>
                                        </p:tgtEl>
                                        <p:attrNameLst>
                                          <p:attrName>style.visibility</p:attrName>
                                        </p:attrNameLst>
                                      </p:cBhvr>
                                      <p:to>
                                        <p:strVal val="visible"/>
                                      </p:to>
                                    </p:set>
                                    <p:animEffect transition="in" filter="blinds(horizontal)">
                                      <p:cBhvr>
                                        <p:cTn id="182" dur="500"/>
                                        <p:tgtEl>
                                          <p:spTgt spid="17447"/>
                                        </p:tgtEl>
                                      </p:cBhvr>
                                    </p:animEffect>
                                  </p:childTnLst>
                                </p:cTn>
                              </p:par>
                            </p:childTnLst>
                          </p:cTn>
                        </p:par>
                        <p:par>
                          <p:cTn id="183" fill="hold">
                            <p:stCondLst>
                              <p:cond delay="7000"/>
                            </p:stCondLst>
                            <p:childTnLst>
                              <p:par>
                                <p:cTn id="184" presetID="3" presetClass="entr" presetSubtype="10" fill="hold" grpId="0" nodeType="afterEffect">
                                  <p:stCondLst>
                                    <p:cond delay="0"/>
                                  </p:stCondLst>
                                  <p:childTnLst>
                                    <p:set>
                                      <p:cBhvr>
                                        <p:cTn id="185" dur="1" fill="hold">
                                          <p:stCondLst>
                                            <p:cond delay="0"/>
                                          </p:stCondLst>
                                        </p:cTn>
                                        <p:tgtEl>
                                          <p:spTgt spid="17448"/>
                                        </p:tgtEl>
                                        <p:attrNameLst>
                                          <p:attrName>style.visibility</p:attrName>
                                        </p:attrNameLst>
                                      </p:cBhvr>
                                      <p:to>
                                        <p:strVal val="visible"/>
                                      </p:to>
                                    </p:set>
                                    <p:animEffect transition="in" filter="blinds(horizontal)">
                                      <p:cBhvr>
                                        <p:cTn id="186" dur="500"/>
                                        <p:tgtEl>
                                          <p:spTgt spid="17448"/>
                                        </p:tgtEl>
                                      </p:cBhvr>
                                    </p:animEffect>
                                  </p:childTnLst>
                                </p:cTn>
                              </p:par>
                            </p:childTnLst>
                          </p:cTn>
                        </p:par>
                        <p:par>
                          <p:cTn id="187" fill="hold">
                            <p:stCondLst>
                              <p:cond delay="7500"/>
                            </p:stCondLst>
                            <p:childTnLst>
                              <p:par>
                                <p:cTn id="188" presetID="3" presetClass="entr" presetSubtype="10" fill="hold" grpId="0" nodeType="afterEffect">
                                  <p:stCondLst>
                                    <p:cond delay="0"/>
                                  </p:stCondLst>
                                  <p:childTnLst>
                                    <p:set>
                                      <p:cBhvr>
                                        <p:cTn id="189" dur="1" fill="hold">
                                          <p:stCondLst>
                                            <p:cond delay="0"/>
                                          </p:stCondLst>
                                        </p:cTn>
                                        <p:tgtEl>
                                          <p:spTgt spid="17449"/>
                                        </p:tgtEl>
                                        <p:attrNameLst>
                                          <p:attrName>style.visibility</p:attrName>
                                        </p:attrNameLst>
                                      </p:cBhvr>
                                      <p:to>
                                        <p:strVal val="visible"/>
                                      </p:to>
                                    </p:set>
                                    <p:animEffect transition="in" filter="blinds(horizontal)">
                                      <p:cBhvr>
                                        <p:cTn id="190" dur="500"/>
                                        <p:tgtEl>
                                          <p:spTgt spid="17449"/>
                                        </p:tgtEl>
                                      </p:cBhvr>
                                    </p:animEffect>
                                  </p:childTnLst>
                                </p:cTn>
                              </p:par>
                            </p:childTnLst>
                          </p:cTn>
                        </p:par>
                        <p:par>
                          <p:cTn id="191" fill="hold">
                            <p:stCondLst>
                              <p:cond delay="8000"/>
                            </p:stCondLst>
                            <p:childTnLst>
                              <p:par>
                                <p:cTn id="192" presetID="3" presetClass="entr" presetSubtype="10" fill="hold" grpId="0" nodeType="afterEffect">
                                  <p:stCondLst>
                                    <p:cond delay="0"/>
                                  </p:stCondLst>
                                  <p:childTnLst>
                                    <p:set>
                                      <p:cBhvr>
                                        <p:cTn id="193" dur="1" fill="hold">
                                          <p:stCondLst>
                                            <p:cond delay="0"/>
                                          </p:stCondLst>
                                        </p:cTn>
                                        <p:tgtEl>
                                          <p:spTgt spid="17444"/>
                                        </p:tgtEl>
                                        <p:attrNameLst>
                                          <p:attrName>style.visibility</p:attrName>
                                        </p:attrNameLst>
                                      </p:cBhvr>
                                      <p:to>
                                        <p:strVal val="visible"/>
                                      </p:to>
                                    </p:set>
                                    <p:animEffect transition="in" filter="blinds(horizontal)">
                                      <p:cBhvr>
                                        <p:cTn id="194" dur="500"/>
                                        <p:tgtEl>
                                          <p:spTgt spid="17444"/>
                                        </p:tgtEl>
                                      </p:cBhvr>
                                    </p:animEffect>
                                  </p:childTnLst>
                                </p:cTn>
                              </p:par>
                            </p:childTnLst>
                          </p:cTn>
                        </p:par>
                        <p:par>
                          <p:cTn id="195" fill="hold">
                            <p:stCondLst>
                              <p:cond delay="8500"/>
                            </p:stCondLst>
                            <p:childTnLst>
                              <p:par>
                                <p:cTn id="196" presetID="3" presetClass="entr" presetSubtype="10" fill="hold" grpId="0" nodeType="afterEffect">
                                  <p:stCondLst>
                                    <p:cond delay="0"/>
                                  </p:stCondLst>
                                  <p:childTnLst>
                                    <p:set>
                                      <p:cBhvr>
                                        <p:cTn id="197" dur="1" fill="hold">
                                          <p:stCondLst>
                                            <p:cond delay="0"/>
                                          </p:stCondLst>
                                        </p:cTn>
                                        <p:tgtEl>
                                          <p:spTgt spid="17445"/>
                                        </p:tgtEl>
                                        <p:attrNameLst>
                                          <p:attrName>style.visibility</p:attrName>
                                        </p:attrNameLst>
                                      </p:cBhvr>
                                      <p:to>
                                        <p:strVal val="visible"/>
                                      </p:to>
                                    </p:set>
                                    <p:animEffect transition="in" filter="blinds(horizontal)">
                                      <p:cBhvr>
                                        <p:cTn id="198" dur="500"/>
                                        <p:tgtEl>
                                          <p:spTgt spid="17445"/>
                                        </p:tgtEl>
                                      </p:cBhvr>
                                    </p:animEffect>
                                  </p:childTnLst>
                                </p:cTn>
                              </p:par>
                            </p:childTnLst>
                          </p:cTn>
                        </p:par>
                        <p:par>
                          <p:cTn id="199" fill="hold">
                            <p:stCondLst>
                              <p:cond delay="9000"/>
                            </p:stCondLst>
                            <p:childTnLst>
                              <p:par>
                                <p:cTn id="200" presetID="3" presetClass="entr" presetSubtype="10" fill="hold" grpId="0" nodeType="afterEffect">
                                  <p:stCondLst>
                                    <p:cond delay="0"/>
                                  </p:stCondLst>
                                  <p:childTnLst>
                                    <p:set>
                                      <p:cBhvr>
                                        <p:cTn id="201" dur="1" fill="hold">
                                          <p:stCondLst>
                                            <p:cond delay="0"/>
                                          </p:stCondLst>
                                        </p:cTn>
                                        <p:tgtEl>
                                          <p:spTgt spid="17446"/>
                                        </p:tgtEl>
                                        <p:attrNameLst>
                                          <p:attrName>style.visibility</p:attrName>
                                        </p:attrNameLst>
                                      </p:cBhvr>
                                      <p:to>
                                        <p:strVal val="visible"/>
                                      </p:to>
                                    </p:set>
                                    <p:animEffect transition="in" filter="blinds(horizontal)">
                                      <p:cBhvr>
                                        <p:cTn id="202" dur="500"/>
                                        <p:tgtEl>
                                          <p:spTgt spid="17446"/>
                                        </p:tgtEl>
                                      </p:cBhvr>
                                    </p:animEffect>
                                  </p:childTnLst>
                                </p:cTn>
                              </p:par>
                            </p:childTnLst>
                          </p:cTn>
                        </p:par>
                        <p:par>
                          <p:cTn id="203" fill="hold">
                            <p:stCondLst>
                              <p:cond delay="9500"/>
                            </p:stCondLst>
                            <p:childTnLst>
                              <p:par>
                                <p:cTn id="204" presetID="3" presetClass="entr" presetSubtype="10" fill="hold" grpId="0" nodeType="afterEffect">
                                  <p:stCondLst>
                                    <p:cond delay="0"/>
                                  </p:stCondLst>
                                  <p:childTnLst>
                                    <p:set>
                                      <p:cBhvr>
                                        <p:cTn id="205" dur="1" fill="hold">
                                          <p:stCondLst>
                                            <p:cond delay="0"/>
                                          </p:stCondLst>
                                        </p:cTn>
                                        <p:tgtEl>
                                          <p:spTgt spid="17441"/>
                                        </p:tgtEl>
                                        <p:attrNameLst>
                                          <p:attrName>style.visibility</p:attrName>
                                        </p:attrNameLst>
                                      </p:cBhvr>
                                      <p:to>
                                        <p:strVal val="visible"/>
                                      </p:to>
                                    </p:set>
                                    <p:animEffect transition="in" filter="blinds(horizontal)">
                                      <p:cBhvr>
                                        <p:cTn id="206" dur="500"/>
                                        <p:tgtEl>
                                          <p:spTgt spid="17441"/>
                                        </p:tgtEl>
                                      </p:cBhvr>
                                    </p:animEffect>
                                  </p:childTnLst>
                                </p:cTn>
                              </p:par>
                            </p:childTnLst>
                          </p:cTn>
                        </p:par>
                        <p:par>
                          <p:cTn id="207" fill="hold">
                            <p:stCondLst>
                              <p:cond delay="10000"/>
                            </p:stCondLst>
                            <p:childTnLst>
                              <p:par>
                                <p:cTn id="208" presetID="3" presetClass="entr" presetSubtype="10" fill="hold" grpId="0" nodeType="afterEffect">
                                  <p:stCondLst>
                                    <p:cond delay="0"/>
                                  </p:stCondLst>
                                  <p:childTnLst>
                                    <p:set>
                                      <p:cBhvr>
                                        <p:cTn id="209" dur="1" fill="hold">
                                          <p:stCondLst>
                                            <p:cond delay="0"/>
                                          </p:stCondLst>
                                        </p:cTn>
                                        <p:tgtEl>
                                          <p:spTgt spid="17442"/>
                                        </p:tgtEl>
                                        <p:attrNameLst>
                                          <p:attrName>style.visibility</p:attrName>
                                        </p:attrNameLst>
                                      </p:cBhvr>
                                      <p:to>
                                        <p:strVal val="visible"/>
                                      </p:to>
                                    </p:set>
                                    <p:animEffect transition="in" filter="blinds(horizontal)">
                                      <p:cBhvr>
                                        <p:cTn id="210" dur="500"/>
                                        <p:tgtEl>
                                          <p:spTgt spid="17442"/>
                                        </p:tgtEl>
                                      </p:cBhvr>
                                    </p:animEffect>
                                  </p:childTnLst>
                                </p:cTn>
                              </p:par>
                            </p:childTnLst>
                          </p:cTn>
                        </p:par>
                        <p:par>
                          <p:cTn id="211" fill="hold">
                            <p:stCondLst>
                              <p:cond delay="10500"/>
                            </p:stCondLst>
                            <p:childTnLst>
                              <p:par>
                                <p:cTn id="212" presetID="3" presetClass="entr" presetSubtype="10" fill="hold" grpId="0" nodeType="afterEffect">
                                  <p:stCondLst>
                                    <p:cond delay="0"/>
                                  </p:stCondLst>
                                  <p:childTnLst>
                                    <p:set>
                                      <p:cBhvr>
                                        <p:cTn id="213" dur="1" fill="hold">
                                          <p:stCondLst>
                                            <p:cond delay="0"/>
                                          </p:stCondLst>
                                        </p:cTn>
                                        <p:tgtEl>
                                          <p:spTgt spid="17443"/>
                                        </p:tgtEl>
                                        <p:attrNameLst>
                                          <p:attrName>style.visibility</p:attrName>
                                        </p:attrNameLst>
                                      </p:cBhvr>
                                      <p:to>
                                        <p:strVal val="visible"/>
                                      </p:to>
                                    </p:set>
                                    <p:animEffect transition="in" filter="blinds(horizontal)">
                                      <p:cBhvr>
                                        <p:cTn id="214" dur="500"/>
                                        <p:tgtEl>
                                          <p:spTgt spid="17443"/>
                                        </p:tgtEl>
                                      </p:cBhvr>
                                    </p:animEffect>
                                  </p:childTnLst>
                                </p:cTn>
                              </p:par>
                            </p:childTnLst>
                          </p:cTn>
                        </p:par>
                        <p:par>
                          <p:cTn id="215" fill="hold">
                            <p:stCondLst>
                              <p:cond delay="11000"/>
                            </p:stCondLst>
                            <p:childTnLst>
                              <p:par>
                                <p:cTn id="216" presetID="3" presetClass="entr" presetSubtype="10" fill="hold" grpId="0" nodeType="afterEffect">
                                  <p:stCondLst>
                                    <p:cond delay="0"/>
                                  </p:stCondLst>
                                  <p:childTnLst>
                                    <p:set>
                                      <p:cBhvr>
                                        <p:cTn id="217" dur="1" fill="hold">
                                          <p:stCondLst>
                                            <p:cond delay="0"/>
                                          </p:stCondLst>
                                        </p:cTn>
                                        <p:tgtEl>
                                          <p:spTgt spid="17438"/>
                                        </p:tgtEl>
                                        <p:attrNameLst>
                                          <p:attrName>style.visibility</p:attrName>
                                        </p:attrNameLst>
                                      </p:cBhvr>
                                      <p:to>
                                        <p:strVal val="visible"/>
                                      </p:to>
                                    </p:set>
                                    <p:animEffect transition="in" filter="blinds(horizontal)">
                                      <p:cBhvr>
                                        <p:cTn id="218" dur="500"/>
                                        <p:tgtEl>
                                          <p:spTgt spid="17438"/>
                                        </p:tgtEl>
                                      </p:cBhvr>
                                    </p:animEffect>
                                  </p:childTnLst>
                                </p:cTn>
                              </p:par>
                            </p:childTnLst>
                          </p:cTn>
                        </p:par>
                        <p:par>
                          <p:cTn id="219" fill="hold">
                            <p:stCondLst>
                              <p:cond delay="11500"/>
                            </p:stCondLst>
                            <p:childTnLst>
                              <p:par>
                                <p:cTn id="220" presetID="3" presetClass="entr" presetSubtype="10" fill="hold" grpId="0" nodeType="afterEffect">
                                  <p:stCondLst>
                                    <p:cond delay="0"/>
                                  </p:stCondLst>
                                  <p:childTnLst>
                                    <p:set>
                                      <p:cBhvr>
                                        <p:cTn id="221" dur="1" fill="hold">
                                          <p:stCondLst>
                                            <p:cond delay="0"/>
                                          </p:stCondLst>
                                        </p:cTn>
                                        <p:tgtEl>
                                          <p:spTgt spid="17439"/>
                                        </p:tgtEl>
                                        <p:attrNameLst>
                                          <p:attrName>style.visibility</p:attrName>
                                        </p:attrNameLst>
                                      </p:cBhvr>
                                      <p:to>
                                        <p:strVal val="visible"/>
                                      </p:to>
                                    </p:set>
                                    <p:animEffect transition="in" filter="blinds(horizontal)">
                                      <p:cBhvr>
                                        <p:cTn id="222" dur="500"/>
                                        <p:tgtEl>
                                          <p:spTgt spid="17439"/>
                                        </p:tgtEl>
                                      </p:cBhvr>
                                    </p:animEffect>
                                  </p:childTnLst>
                                </p:cTn>
                              </p:par>
                            </p:childTnLst>
                          </p:cTn>
                        </p:par>
                        <p:par>
                          <p:cTn id="223" fill="hold">
                            <p:stCondLst>
                              <p:cond delay="12000"/>
                            </p:stCondLst>
                            <p:childTnLst>
                              <p:par>
                                <p:cTn id="224" presetID="3" presetClass="entr" presetSubtype="10" fill="hold" grpId="0" nodeType="afterEffect">
                                  <p:stCondLst>
                                    <p:cond delay="0"/>
                                  </p:stCondLst>
                                  <p:childTnLst>
                                    <p:set>
                                      <p:cBhvr>
                                        <p:cTn id="225" dur="1" fill="hold">
                                          <p:stCondLst>
                                            <p:cond delay="0"/>
                                          </p:stCondLst>
                                        </p:cTn>
                                        <p:tgtEl>
                                          <p:spTgt spid="17440"/>
                                        </p:tgtEl>
                                        <p:attrNameLst>
                                          <p:attrName>style.visibility</p:attrName>
                                        </p:attrNameLst>
                                      </p:cBhvr>
                                      <p:to>
                                        <p:strVal val="visible"/>
                                      </p:to>
                                    </p:set>
                                    <p:animEffect transition="in" filter="blinds(horizontal)">
                                      <p:cBhvr>
                                        <p:cTn id="226" dur="500"/>
                                        <p:tgtEl>
                                          <p:spTgt spid="17440"/>
                                        </p:tgtEl>
                                      </p:cBhvr>
                                    </p:animEffect>
                                  </p:childTnLst>
                                </p:cTn>
                              </p:par>
                            </p:childTnLst>
                          </p:cTn>
                        </p:par>
                      </p:childTnLst>
                    </p:cTn>
                  </p:par>
                  <p:par>
                    <p:cTn id="227" fill="hold">
                      <p:stCondLst>
                        <p:cond delay="indefinite"/>
                      </p:stCondLst>
                      <p:childTnLst>
                        <p:par>
                          <p:cTn id="228" fill="hold">
                            <p:stCondLst>
                              <p:cond delay="0"/>
                            </p:stCondLst>
                            <p:childTnLst>
                              <p:par>
                                <p:cTn id="229" presetID="3" presetClass="entr" presetSubtype="10" fill="hold" grpId="0" nodeType="clickEffect">
                                  <p:stCondLst>
                                    <p:cond delay="0"/>
                                  </p:stCondLst>
                                  <p:childTnLst>
                                    <p:set>
                                      <p:cBhvr>
                                        <p:cTn id="230" dur="1" fill="hold">
                                          <p:stCondLst>
                                            <p:cond delay="0"/>
                                          </p:stCondLst>
                                        </p:cTn>
                                        <p:tgtEl>
                                          <p:spTgt spid="69"/>
                                        </p:tgtEl>
                                        <p:attrNameLst>
                                          <p:attrName>style.visibility</p:attrName>
                                        </p:attrNameLst>
                                      </p:cBhvr>
                                      <p:to>
                                        <p:strVal val="visible"/>
                                      </p:to>
                                    </p:set>
                                    <p:animEffect transition="in" filter="blinds(horizontal)">
                                      <p:cBhvr>
                                        <p:cTn id="231"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10" grpId="0"/>
      <p:bldP spid="17417" grpId="0" animBg="1"/>
      <p:bldP spid="17418" grpId="0" animBg="1"/>
      <p:bldP spid="17419" grpId="0" animBg="1"/>
      <p:bldP spid="17420" grpId="0" animBg="1"/>
      <p:bldP spid="17421" grpId="0" animBg="1"/>
      <p:bldP spid="17422" grpId="0" animBg="1"/>
      <p:bldP spid="17423" grpId="0" animBg="1"/>
      <p:bldP spid="17424" grpId="0" animBg="1"/>
      <p:bldP spid="17425" grpId="0" animBg="1"/>
      <p:bldP spid="17426" grpId="0" animBg="1"/>
      <p:bldP spid="17427" grpId="0" animBg="1"/>
      <p:bldP spid="17428" grpId="0" animBg="1"/>
      <p:bldP spid="17429" grpId="0" animBg="1"/>
      <p:bldP spid="17430" grpId="0" animBg="1"/>
      <p:bldP spid="17431" grpId="0" animBg="1"/>
      <p:bldP spid="17432" grpId="0" animBg="1"/>
      <p:bldP spid="17433" grpId="0" animBg="1"/>
      <p:bldP spid="17434" grpId="0" animBg="1"/>
      <p:bldP spid="17435" grpId="0" animBg="1"/>
      <p:bldP spid="17436" grpId="0" animBg="1"/>
      <p:bldP spid="17437" grpId="0" animBg="1"/>
      <p:bldP spid="17438" grpId="0" animBg="1"/>
      <p:bldP spid="17439" grpId="0" animBg="1"/>
      <p:bldP spid="17440" grpId="0" animBg="1"/>
      <p:bldP spid="17441" grpId="0" animBg="1"/>
      <p:bldP spid="17442" grpId="0" animBg="1"/>
      <p:bldP spid="17443" grpId="0" animBg="1"/>
      <p:bldP spid="17444" grpId="0" animBg="1"/>
      <p:bldP spid="17445" grpId="0" animBg="1"/>
      <p:bldP spid="17446" grpId="0" animBg="1"/>
      <p:bldP spid="17447" grpId="0" animBg="1"/>
      <p:bldP spid="17448" grpId="0" animBg="1"/>
      <p:bldP spid="17449" grpId="0" animBg="1"/>
      <p:bldP spid="17450" grpId="0" animBg="1"/>
      <p:bldP spid="17451" grpId="0" animBg="1"/>
      <p:bldP spid="174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18435"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18436"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18437"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18438"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18439"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6" name="标题 12289"/>
          <p:cNvSpPr>
            <a:spLocks noGrp="1" noChangeArrowheads="1"/>
          </p:cNvSpPr>
          <p:nvPr/>
        </p:nvSpPr>
        <p:spPr bwMode="auto">
          <a:xfrm>
            <a:off x="152400" y="590550"/>
            <a:ext cx="9259888" cy="466725"/>
          </a:xfrm>
          <a:prstGeom prst="rect">
            <a:avLst/>
          </a:prstGeom>
          <a:noFill/>
          <a:ln w="9525">
            <a:noFill/>
            <a:miter lim="800000"/>
            <a:headEnd/>
            <a:tailEnd/>
          </a:ln>
        </p:spPr>
        <p:txBody>
          <a:bodyPr anchor="b"/>
          <a:lstStyle/>
          <a:p>
            <a:pPr eaLnBrk="1" hangingPunct="1">
              <a:lnSpc>
                <a:spcPct val="150000"/>
              </a:lnSpc>
              <a:defRPr/>
            </a:pPr>
            <a:r>
              <a:rPr lang="zh-CN" altLang="en-US" sz="2000" b="1" dirty="0">
                <a:solidFill>
                  <a:srgbClr val="E24B00"/>
                </a:solidFill>
                <a:latin typeface="+mj-ea"/>
                <a:ea typeface="+mj-ea"/>
                <a:sym typeface="宋体" pitchFamily="2" charset="-122"/>
              </a:rPr>
              <a:t>四、资助预测（初级）</a:t>
            </a:r>
          </a:p>
        </p:txBody>
      </p:sp>
      <p:graphicFrame>
        <p:nvGraphicFramePr>
          <p:cNvPr id="10" name="表格 9"/>
          <p:cNvGraphicFramePr>
            <a:graphicFrameLocks noGrp="1"/>
          </p:cNvGraphicFramePr>
          <p:nvPr/>
        </p:nvGraphicFramePr>
        <p:xfrm>
          <a:off x="381000" y="1200150"/>
          <a:ext cx="8305800" cy="3337560"/>
        </p:xfrm>
        <a:graphic>
          <a:graphicData uri="http://schemas.openxmlformats.org/drawingml/2006/table">
            <a:tbl>
              <a:tblPr firstRow="1" bandRow="1">
                <a:tableStyleId>{5C22544A-7EE6-4342-B048-85BDC9FD1C3A}</a:tableStyleId>
              </a:tblPr>
              <a:tblGrid>
                <a:gridCol w="762000"/>
                <a:gridCol w="3352800"/>
                <a:gridCol w="1371600"/>
                <a:gridCol w="1158240"/>
                <a:gridCol w="1661160"/>
              </a:tblGrid>
              <a:tr h="370840">
                <a:tc>
                  <a:txBody>
                    <a:bodyPr/>
                    <a:lstStyle/>
                    <a:p>
                      <a:pPr algn="ctr"/>
                      <a:r>
                        <a:rPr lang="zh-CN" altLang="en-US" dirty="0" smtClean="0"/>
                        <a:t>序号</a:t>
                      </a:r>
                      <a:endParaRPr lang="zh-CN" altLang="en-US" dirty="0"/>
                    </a:p>
                  </a:txBody>
                  <a:tcPr/>
                </a:tc>
                <a:tc>
                  <a:txBody>
                    <a:bodyPr/>
                    <a:lstStyle/>
                    <a:p>
                      <a:pPr algn="ctr"/>
                      <a:r>
                        <a:rPr lang="zh-CN" altLang="en-US" dirty="0" smtClean="0"/>
                        <a:t>专题名称</a:t>
                      </a:r>
                      <a:endParaRPr lang="zh-CN" altLang="en-US" dirty="0"/>
                    </a:p>
                  </a:txBody>
                  <a:tcPr/>
                </a:tc>
                <a:tc>
                  <a:txBody>
                    <a:bodyPr/>
                    <a:lstStyle/>
                    <a:p>
                      <a:pPr algn="ctr"/>
                      <a:r>
                        <a:rPr lang="zh-CN" altLang="en-US" dirty="0" smtClean="0"/>
                        <a:t>政策性质</a:t>
                      </a:r>
                      <a:endParaRPr lang="zh-CN" altLang="en-US" dirty="0"/>
                    </a:p>
                  </a:txBody>
                  <a:tcPr/>
                </a:tc>
                <a:tc>
                  <a:txBody>
                    <a:bodyPr/>
                    <a:lstStyle/>
                    <a:p>
                      <a:pPr algn="ctr"/>
                      <a:r>
                        <a:rPr lang="zh-CN" altLang="en-US" dirty="0" smtClean="0"/>
                        <a:t>资助金额</a:t>
                      </a:r>
                      <a:endParaRPr lang="zh-CN" altLang="en-US" dirty="0"/>
                    </a:p>
                  </a:txBody>
                  <a:tcPr/>
                </a:tc>
                <a:tc>
                  <a:txBody>
                    <a:bodyPr/>
                    <a:lstStyle/>
                    <a:p>
                      <a:pPr algn="ctr"/>
                      <a:r>
                        <a:rPr lang="zh-CN" altLang="en-US" dirty="0" smtClean="0"/>
                        <a:t>备注</a:t>
                      </a:r>
                      <a:endParaRPr lang="zh-CN" altLang="en-US" dirty="0"/>
                    </a:p>
                  </a:txBody>
                  <a:tcPr/>
                </a:tc>
              </a:tr>
              <a:tr h="370840">
                <a:tc>
                  <a:txBody>
                    <a:bodyPr/>
                    <a:lstStyle/>
                    <a:p>
                      <a:pPr algn="ctr"/>
                      <a:r>
                        <a:rPr lang="en-US" altLang="zh-CN" dirty="0" smtClean="0"/>
                        <a:t>1</a:t>
                      </a:r>
                      <a:endParaRPr lang="zh-CN" altLang="en-US" dirty="0"/>
                    </a:p>
                  </a:txBody>
                  <a:tcPr/>
                </a:tc>
                <a:tc>
                  <a:txBody>
                    <a:bodyPr/>
                    <a:lstStyle/>
                    <a:p>
                      <a:r>
                        <a:rPr lang="zh-CN" altLang="en-US" sz="1400" b="0" dirty="0" smtClean="0">
                          <a:solidFill>
                            <a:schemeClr val="tx1"/>
                          </a:solidFill>
                          <a:latin typeface="+mn-ea"/>
                          <a:ea typeface="+mn-ea"/>
                          <a:sym typeface="宋体" pitchFamily="2" charset="-122"/>
                        </a:rPr>
                        <a:t>高企培育</a:t>
                      </a:r>
                      <a:endParaRPr lang="zh-CN" altLang="en-US" sz="1400" b="0" dirty="0">
                        <a:solidFill>
                          <a:schemeClr val="tx1"/>
                        </a:solidFill>
                        <a:latin typeface="+mn-ea"/>
                        <a:ea typeface="+mn-ea"/>
                      </a:endParaRPr>
                    </a:p>
                  </a:txBody>
                  <a:tcPr/>
                </a:tc>
                <a:tc>
                  <a:txBody>
                    <a:bodyPr/>
                    <a:lstStyle/>
                    <a:p>
                      <a:pPr algn="ctr"/>
                      <a:r>
                        <a:rPr lang="zh-CN" altLang="en-US" sz="1400" dirty="0" smtClean="0"/>
                        <a:t>普惠性</a:t>
                      </a:r>
                      <a:endParaRPr lang="zh-CN" altLang="en-US" sz="1400" dirty="0"/>
                    </a:p>
                  </a:txBody>
                  <a:tcPr/>
                </a:tc>
                <a:tc>
                  <a:txBody>
                    <a:bodyPr/>
                    <a:lstStyle/>
                    <a:p>
                      <a:r>
                        <a:rPr lang="en-US" altLang="zh-CN" sz="1400" dirty="0" smtClean="0"/>
                        <a:t>10</a:t>
                      </a:r>
                      <a:r>
                        <a:rPr lang="zh-CN" altLang="en-US" sz="1400" dirty="0" smtClean="0"/>
                        <a:t>万</a:t>
                      </a:r>
                      <a:endParaRPr lang="zh-CN" altLang="en-US" sz="1400" dirty="0"/>
                    </a:p>
                  </a:txBody>
                  <a:tcPr/>
                </a:tc>
                <a:tc>
                  <a:txBody>
                    <a:bodyPr/>
                    <a:lstStyle/>
                    <a:p>
                      <a:endParaRPr lang="zh-CN" altLang="en-US"/>
                    </a:p>
                  </a:txBody>
                  <a:tcPr/>
                </a:tc>
              </a:tr>
              <a:tr h="370840">
                <a:tc>
                  <a:txBody>
                    <a:bodyPr/>
                    <a:lstStyle/>
                    <a:p>
                      <a:pPr algn="ctr"/>
                      <a:r>
                        <a:rPr lang="en-US" altLang="zh-CN" dirty="0" smtClean="0"/>
                        <a:t>2</a:t>
                      </a:r>
                      <a:endParaRPr lang="zh-CN" altLang="en-US" dirty="0"/>
                    </a:p>
                  </a:txBody>
                  <a:tcPr/>
                </a:tc>
                <a:tc>
                  <a:txBody>
                    <a:bodyPr/>
                    <a:lstStyle/>
                    <a:p>
                      <a:r>
                        <a:rPr lang="zh-CN" altLang="en-US" sz="1400" b="0" dirty="0" smtClean="0">
                          <a:solidFill>
                            <a:schemeClr val="tx1"/>
                          </a:solidFill>
                          <a:latin typeface="+mn-ea"/>
                          <a:ea typeface="+mn-ea"/>
                          <a:sym typeface="宋体" pitchFamily="2" charset="-122"/>
                        </a:rPr>
                        <a:t>创新科技小巨人</a:t>
                      </a:r>
                      <a:endParaRPr lang="zh-CN" altLang="en-US" sz="1400" b="0" dirty="0">
                        <a:solidFill>
                          <a:schemeClr val="tx1"/>
                        </a:solidFill>
                        <a:latin typeface="+mn-ea"/>
                        <a:ea typeface="+mn-ea"/>
                      </a:endParaRPr>
                    </a:p>
                  </a:txBody>
                  <a:tcPr/>
                </a:tc>
                <a:tc>
                  <a:txBody>
                    <a:bodyPr/>
                    <a:lstStyle/>
                    <a:p>
                      <a:pPr algn="ctr"/>
                      <a:r>
                        <a:rPr lang="zh-CN" altLang="en-US" sz="1400" dirty="0" smtClean="0"/>
                        <a:t>普惠性</a:t>
                      </a:r>
                      <a:endParaRPr lang="zh-CN" altLang="en-US" sz="1400" dirty="0"/>
                    </a:p>
                  </a:txBody>
                  <a:tcPr/>
                </a:tc>
                <a:tc>
                  <a:txBody>
                    <a:bodyPr/>
                    <a:lstStyle/>
                    <a:p>
                      <a:r>
                        <a:rPr lang="en-US" altLang="zh-CN" sz="1400" dirty="0" smtClean="0"/>
                        <a:t>30</a:t>
                      </a:r>
                      <a:r>
                        <a:rPr lang="zh-CN" altLang="en-US" sz="1400" dirty="0" smtClean="0"/>
                        <a:t>万</a:t>
                      </a:r>
                      <a:endParaRPr lang="zh-CN" altLang="en-US" sz="1400" dirty="0"/>
                    </a:p>
                  </a:txBody>
                  <a:tcPr/>
                </a:tc>
                <a:tc>
                  <a:txBody>
                    <a:bodyPr/>
                    <a:lstStyle/>
                    <a:p>
                      <a:endParaRPr lang="zh-CN" altLang="en-US"/>
                    </a:p>
                  </a:txBody>
                  <a:tcPr/>
                </a:tc>
              </a:tr>
              <a:tr h="370840">
                <a:tc>
                  <a:txBody>
                    <a:bodyPr/>
                    <a:lstStyle/>
                    <a:p>
                      <a:pPr algn="ctr"/>
                      <a:r>
                        <a:rPr lang="en-US" altLang="zh-CN" dirty="0" smtClean="0"/>
                        <a:t>3</a:t>
                      </a:r>
                      <a:endParaRPr lang="zh-CN" altLang="en-US" dirty="0"/>
                    </a:p>
                  </a:txBody>
                  <a:tcPr/>
                </a:tc>
                <a:tc>
                  <a:txBody>
                    <a:bodyPr/>
                    <a:lstStyle/>
                    <a:p>
                      <a:r>
                        <a:rPr lang="zh-CN" altLang="en-US" sz="1400" b="0" dirty="0" smtClean="0">
                          <a:solidFill>
                            <a:schemeClr val="tx1"/>
                          </a:solidFill>
                          <a:latin typeface="+mn-ea"/>
                          <a:ea typeface="+mn-ea"/>
                        </a:rPr>
                        <a:t>高企认定</a:t>
                      </a:r>
                      <a:endParaRPr lang="zh-CN" altLang="en-US" sz="1400" b="0" dirty="0">
                        <a:solidFill>
                          <a:schemeClr val="tx1"/>
                        </a:solidFill>
                        <a:latin typeface="+mn-ea"/>
                        <a:ea typeface="+mn-ea"/>
                      </a:endParaRPr>
                    </a:p>
                  </a:txBody>
                  <a:tcPr/>
                </a:tc>
                <a:tc>
                  <a:txBody>
                    <a:bodyPr/>
                    <a:lstStyle/>
                    <a:p>
                      <a:pPr algn="ctr"/>
                      <a:r>
                        <a:rPr lang="zh-CN" altLang="en-US" sz="1400" dirty="0" smtClean="0"/>
                        <a:t>普惠性</a:t>
                      </a:r>
                      <a:endParaRPr lang="zh-CN" altLang="en-US" sz="1400" dirty="0"/>
                    </a:p>
                  </a:txBody>
                  <a:tcPr/>
                </a:tc>
                <a:tc>
                  <a:txBody>
                    <a:bodyPr/>
                    <a:lstStyle/>
                    <a:p>
                      <a:r>
                        <a:rPr lang="en-US" altLang="zh-CN" sz="1400" dirty="0" smtClean="0"/>
                        <a:t>120</a:t>
                      </a:r>
                      <a:r>
                        <a:rPr lang="zh-CN" altLang="en-US" sz="1400" dirty="0" smtClean="0"/>
                        <a:t>万</a:t>
                      </a:r>
                      <a:endParaRPr lang="zh-CN" altLang="en-US" sz="1400" dirty="0"/>
                    </a:p>
                  </a:txBody>
                  <a:tcPr/>
                </a:tc>
                <a:tc>
                  <a:txBody>
                    <a:bodyPr/>
                    <a:lstStyle/>
                    <a:p>
                      <a:endParaRPr lang="zh-CN" altLang="en-US"/>
                    </a:p>
                  </a:txBody>
                  <a:tcPr/>
                </a:tc>
              </a:tr>
              <a:tr h="370840">
                <a:tc>
                  <a:txBody>
                    <a:bodyPr/>
                    <a:lstStyle/>
                    <a:p>
                      <a:pPr algn="ctr"/>
                      <a:r>
                        <a:rPr lang="en-US" altLang="zh-CN" dirty="0" smtClean="0"/>
                        <a:t>4</a:t>
                      </a:r>
                      <a:endParaRPr lang="zh-CN" altLang="en-US" dirty="0"/>
                    </a:p>
                  </a:txBody>
                  <a:tcPr/>
                </a:tc>
                <a:tc>
                  <a:txBody>
                    <a:bodyPr/>
                    <a:lstStyle/>
                    <a:p>
                      <a:r>
                        <a:rPr lang="zh-CN" altLang="en-US" sz="1400" b="0" dirty="0" smtClean="0">
                          <a:solidFill>
                            <a:schemeClr val="tx1"/>
                          </a:solidFill>
                          <a:latin typeface="+mn-ea"/>
                          <a:ea typeface="+mn-ea"/>
                        </a:rPr>
                        <a:t>研发机构建设</a:t>
                      </a:r>
                      <a:endParaRPr lang="zh-CN" altLang="en-US" sz="1400" b="0" dirty="0">
                        <a:solidFill>
                          <a:schemeClr val="tx1"/>
                        </a:solidFill>
                        <a:latin typeface="+mn-ea"/>
                        <a:ea typeface="+mn-ea"/>
                      </a:endParaRPr>
                    </a:p>
                  </a:txBody>
                  <a:tcPr/>
                </a:tc>
                <a:tc>
                  <a:txBody>
                    <a:bodyPr/>
                    <a:lstStyle/>
                    <a:p>
                      <a:pPr algn="ctr"/>
                      <a:r>
                        <a:rPr lang="zh-CN" altLang="en-US" sz="1400" dirty="0" smtClean="0"/>
                        <a:t>普惠性</a:t>
                      </a:r>
                      <a:endParaRPr lang="zh-CN" altLang="en-US" sz="1400" dirty="0"/>
                    </a:p>
                  </a:txBody>
                  <a:tcPr/>
                </a:tc>
                <a:tc>
                  <a:txBody>
                    <a:bodyPr/>
                    <a:lstStyle/>
                    <a:p>
                      <a:r>
                        <a:rPr lang="en-US" altLang="zh-CN" sz="1400" dirty="0" smtClean="0"/>
                        <a:t>100</a:t>
                      </a:r>
                      <a:r>
                        <a:rPr lang="zh-CN" altLang="en-US" sz="1400" dirty="0" smtClean="0"/>
                        <a:t>万</a:t>
                      </a:r>
                      <a:endParaRPr lang="zh-CN" altLang="en-US" sz="1400" dirty="0"/>
                    </a:p>
                  </a:txBody>
                  <a:tcPr/>
                </a:tc>
                <a:tc>
                  <a:txBody>
                    <a:bodyPr/>
                    <a:lstStyle/>
                    <a:p>
                      <a:endParaRPr lang="zh-CN" altLang="en-US"/>
                    </a:p>
                  </a:txBody>
                  <a:tcPr/>
                </a:tc>
              </a:tr>
              <a:tr h="370840">
                <a:tc>
                  <a:txBody>
                    <a:bodyPr/>
                    <a:lstStyle/>
                    <a:p>
                      <a:pPr algn="ctr"/>
                      <a:r>
                        <a:rPr lang="en-US" altLang="zh-CN" dirty="0" smtClean="0"/>
                        <a:t>5</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smtClean="0">
                          <a:solidFill>
                            <a:schemeClr val="tx1"/>
                          </a:solidFill>
                          <a:latin typeface="+mn-ea"/>
                          <a:ea typeface="+mn-ea"/>
                          <a:sym typeface="宋体" pitchFamily="2" charset="-122"/>
                        </a:rPr>
                        <a:t>研发后补助</a:t>
                      </a:r>
                      <a:endParaRPr lang="zh-CN" altLang="en-US" sz="1400" b="0" dirty="0" smtClean="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dirty="0" smtClean="0"/>
                        <a:t>普惠性</a:t>
                      </a:r>
                    </a:p>
                  </a:txBody>
                  <a:tcPr/>
                </a:tc>
                <a:tc>
                  <a:txBody>
                    <a:bodyPr/>
                    <a:lstStyle/>
                    <a:p>
                      <a:r>
                        <a:rPr lang="en-US" altLang="zh-CN" sz="1400" dirty="0" smtClean="0"/>
                        <a:t>15</a:t>
                      </a:r>
                      <a:r>
                        <a:rPr lang="zh-CN" altLang="en-US" sz="1400" dirty="0" smtClean="0"/>
                        <a:t>万</a:t>
                      </a:r>
                      <a:r>
                        <a:rPr lang="en-US" altLang="zh-CN" sz="1400" dirty="0" smtClean="0"/>
                        <a:t>/</a:t>
                      </a:r>
                      <a:r>
                        <a:rPr lang="zh-CN" altLang="en-US" sz="1400" dirty="0" smtClean="0"/>
                        <a:t>年</a:t>
                      </a:r>
                      <a:endParaRPr lang="zh-CN" altLang="en-US" sz="1400" dirty="0"/>
                    </a:p>
                  </a:txBody>
                  <a:tcPr/>
                </a:tc>
                <a:tc>
                  <a:txBody>
                    <a:bodyPr/>
                    <a:lstStyle/>
                    <a:p>
                      <a:endParaRPr lang="zh-CN" altLang="en-US"/>
                    </a:p>
                  </a:txBody>
                  <a:tcPr/>
                </a:tc>
              </a:tr>
              <a:tr h="370840">
                <a:tc>
                  <a:txBody>
                    <a:bodyPr/>
                    <a:lstStyle/>
                    <a:p>
                      <a:pPr algn="ctr"/>
                      <a:r>
                        <a:rPr lang="en-US" altLang="zh-CN" dirty="0" smtClean="0"/>
                        <a:t>6</a:t>
                      </a:r>
                      <a:endParaRPr lang="zh-CN" altLang="en-US" dirty="0"/>
                    </a:p>
                  </a:txBody>
                  <a:tcPr/>
                </a:tc>
                <a:tc>
                  <a:txBody>
                    <a:bodyPr/>
                    <a:lstStyle/>
                    <a:p>
                      <a:r>
                        <a:rPr lang="zh-CN" altLang="en-US" sz="1400" b="0" dirty="0" smtClean="0">
                          <a:solidFill>
                            <a:schemeClr val="tx1"/>
                          </a:solidFill>
                          <a:latin typeface="+mn-ea"/>
                          <a:ea typeface="+mn-ea"/>
                          <a:sym typeface="宋体" pitchFamily="2" charset="-122"/>
                        </a:rPr>
                        <a:t>科技创新卷</a:t>
                      </a:r>
                      <a:endParaRPr lang="zh-CN" altLang="en-US" sz="1400" b="0" dirty="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dirty="0" smtClean="0"/>
                        <a:t>普惠性</a:t>
                      </a:r>
                    </a:p>
                  </a:txBody>
                  <a:tcPr/>
                </a:tc>
                <a:tc>
                  <a:txBody>
                    <a:bodyPr/>
                    <a:lstStyle/>
                    <a:p>
                      <a:r>
                        <a:rPr lang="en-US" altLang="zh-CN" sz="1400" dirty="0" smtClean="0"/>
                        <a:t>30</a:t>
                      </a:r>
                      <a:r>
                        <a:rPr lang="zh-CN" altLang="en-US" sz="1400" dirty="0" smtClean="0"/>
                        <a:t>万</a:t>
                      </a:r>
                      <a:r>
                        <a:rPr lang="en-US" altLang="zh-CN" sz="1400" dirty="0" smtClean="0"/>
                        <a:t>/</a:t>
                      </a:r>
                      <a:r>
                        <a:rPr lang="zh-CN" altLang="en-US" sz="1400" dirty="0" smtClean="0"/>
                        <a:t>年</a:t>
                      </a:r>
                      <a:endParaRPr lang="zh-CN" altLang="en-US" sz="1400" dirty="0"/>
                    </a:p>
                  </a:txBody>
                  <a:tcPr/>
                </a:tc>
                <a:tc>
                  <a:txBody>
                    <a:bodyPr/>
                    <a:lstStyle/>
                    <a:p>
                      <a:endParaRPr lang="zh-CN" altLang="en-US" dirty="0"/>
                    </a:p>
                  </a:txBody>
                  <a:tcPr/>
                </a:tc>
              </a:tr>
              <a:tr h="370840">
                <a:tc>
                  <a:txBody>
                    <a:bodyPr/>
                    <a:lstStyle/>
                    <a:p>
                      <a:pPr algn="ctr"/>
                      <a:r>
                        <a:rPr lang="en-US" altLang="zh-CN" dirty="0" smtClean="0"/>
                        <a:t>7</a:t>
                      </a:r>
                      <a:endParaRPr lang="zh-CN" altLang="en-US" dirty="0"/>
                    </a:p>
                  </a:txBody>
                  <a:tcPr/>
                </a:tc>
                <a:tc>
                  <a:txBody>
                    <a:bodyPr/>
                    <a:lstStyle/>
                    <a:p>
                      <a:pPr marL="0" algn="l" defTabSz="914400" rtl="0" eaLnBrk="1" latinLnBrk="0" hangingPunct="1"/>
                      <a:r>
                        <a:rPr lang="zh-CN" altLang="en-US" sz="1400" b="0" kern="1200" dirty="0" smtClean="0">
                          <a:solidFill>
                            <a:schemeClr val="tx1"/>
                          </a:solidFill>
                          <a:latin typeface="+mn-ea"/>
                          <a:ea typeface="+mn-ea"/>
                          <a:cs typeface="+mn-cs"/>
                          <a:sym typeface="宋体" pitchFamily="2" charset="-122"/>
                        </a:rPr>
                        <a:t>专利产业化补贴</a:t>
                      </a:r>
                      <a:endParaRPr lang="zh-CN" altLang="en-US" sz="1400" b="0" kern="1200" dirty="0">
                        <a:solidFill>
                          <a:schemeClr val="tx1"/>
                        </a:solidFill>
                        <a:latin typeface="+mn-ea"/>
                        <a:ea typeface="+mn-ea"/>
                        <a:cs typeface="+mn-cs"/>
                        <a:sym typeface="宋体" pitchFamily="2" charset="-12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dirty="0" smtClean="0"/>
                        <a:t>普惠性</a:t>
                      </a:r>
                    </a:p>
                  </a:txBody>
                  <a:tcPr/>
                </a:tc>
                <a:tc>
                  <a:txBody>
                    <a:bodyPr/>
                    <a:lstStyle/>
                    <a:p>
                      <a:r>
                        <a:rPr lang="en-US" altLang="zh-CN" sz="1400" dirty="0" smtClean="0"/>
                        <a:t>20</a:t>
                      </a:r>
                      <a:r>
                        <a:rPr lang="zh-CN" altLang="en-US" sz="1400" dirty="0" smtClean="0"/>
                        <a:t>万</a:t>
                      </a:r>
                      <a:endParaRPr lang="zh-CN" altLang="en-US" sz="1400" dirty="0"/>
                    </a:p>
                  </a:txBody>
                  <a:tcPr/>
                </a:tc>
                <a:tc>
                  <a:txBody>
                    <a:bodyPr/>
                    <a:lstStyle/>
                    <a:p>
                      <a:endParaRPr lang="zh-CN" altLang="en-US" dirty="0"/>
                    </a:p>
                  </a:txBody>
                  <a:tcPr/>
                </a:tc>
              </a:tr>
              <a:tr h="370840">
                <a:tc>
                  <a:txBody>
                    <a:bodyPr/>
                    <a:lstStyle/>
                    <a:p>
                      <a:pPr algn="ctr"/>
                      <a:endParaRPr lang="zh-CN" altLang="en-US" dirty="0"/>
                    </a:p>
                  </a:txBody>
                  <a:tcPr/>
                </a:tc>
                <a:tc>
                  <a:txBody>
                    <a:bodyPr/>
                    <a:lstStyle/>
                    <a:p>
                      <a:pPr algn="ctr"/>
                      <a:r>
                        <a:rPr lang="zh-CN" altLang="en-US" sz="1400" dirty="0" smtClean="0"/>
                        <a:t>合   计</a:t>
                      </a:r>
                      <a:endParaRPr lang="zh-CN" altLang="en-US" sz="1400" dirty="0"/>
                    </a:p>
                  </a:txBody>
                  <a:tcPr/>
                </a:tc>
                <a:tc>
                  <a:txBody>
                    <a:bodyPr/>
                    <a:lstStyle/>
                    <a:p>
                      <a:endParaRPr lang="zh-CN" altLang="en-US" sz="1400" dirty="0">
                        <a:latin typeface="+mn-ea"/>
                        <a:ea typeface="+mn-ea"/>
                      </a:endParaRPr>
                    </a:p>
                  </a:txBody>
                  <a:tcPr/>
                </a:tc>
                <a:tc>
                  <a:txBody>
                    <a:bodyPr/>
                    <a:lstStyle/>
                    <a:p>
                      <a:r>
                        <a:rPr lang="en-US" altLang="zh-CN" sz="1400" dirty="0" smtClean="0">
                          <a:latin typeface="+mn-ea"/>
                          <a:ea typeface="+mn-ea"/>
                        </a:rPr>
                        <a:t>415</a:t>
                      </a:r>
                      <a:r>
                        <a:rPr lang="zh-CN" altLang="en-US" sz="1400" dirty="0" smtClean="0">
                          <a:latin typeface="+mn-ea"/>
                          <a:ea typeface="+mn-ea"/>
                        </a:rPr>
                        <a:t>万</a:t>
                      </a:r>
                      <a:endParaRPr lang="zh-CN" altLang="en-US" sz="1400" dirty="0">
                        <a:latin typeface="+mn-ea"/>
                        <a:ea typeface="+mn-ea"/>
                      </a:endParaRPr>
                    </a:p>
                  </a:txBody>
                  <a:tcPr/>
                </a:tc>
                <a:tc>
                  <a:txBody>
                    <a:bodyPr/>
                    <a:lstStyle/>
                    <a:p>
                      <a:endParaRPr lang="zh-CN" altLang="en-US" dirty="0"/>
                    </a:p>
                  </a:txBody>
                  <a:tcPr/>
                </a:tc>
              </a:tr>
            </a:tbl>
          </a:graphicData>
        </a:graphic>
      </p:graphicFrame>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ppt_x</p:attrName>
                                        </p:attrNameLst>
                                      </p:cBhvr>
                                      <p:tavLst>
                                        <p:tav tm="0">
                                          <p:val>
                                            <p:strVal val="#ppt_x-.2"/>
                                          </p:val>
                                        </p:tav>
                                        <p:tav tm="100000">
                                          <p:val>
                                            <p:strVal val="#ppt_x"/>
                                          </p:val>
                                        </p:tav>
                                      </p:tavLst>
                                    </p:anim>
                                    <p:anim calcmode="lin" valueType="num">
                                      <p:cBhvr>
                                        <p:cTn id="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19459"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19460"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19461"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19462"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19463"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6" name="标题 12289"/>
          <p:cNvSpPr>
            <a:spLocks noGrp="1" noChangeArrowheads="1"/>
          </p:cNvSpPr>
          <p:nvPr/>
        </p:nvSpPr>
        <p:spPr bwMode="auto">
          <a:xfrm>
            <a:off x="152400" y="590550"/>
            <a:ext cx="9259888" cy="466725"/>
          </a:xfrm>
          <a:prstGeom prst="rect">
            <a:avLst/>
          </a:prstGeom>
          <a:noFill/>
          <a:ln w="9525">
            <a:noFill/>
            <a:miter lim="800000"/>
            <a:headEnd/>
            <a:tailEnd/>
          </a:ln>
        </p:spPr>
        <p:txBody>
          <a:bodyPr anchor="b"/>
          <a:lstStyle/>
          <a:p>
            <a:pPr eaLnBrk="1" hangingPunct="1">
              <a:lnSpc>
                <a:spcPct val="150000"/>
              </a:lnSpc>
              <a:defRPr/>
            </a:pPr>
            <a:r>
              <a:rPr lang="zh-CN" altLang="en-US" sz="2000" b="1" dirty="0">
                <a:solidFill>
                  <a:srgbClr val="E24B00"/>
                </a:solidFill>
                <a:latin typeface="+mj-ea"/>
                <a:ea typeface="+mj-ea"/>
                <a:sym typeface="宋体" pitchFamily="2" charset="-122"/>
              </a:rPr>
              <a:t>四、资助预测（中级）</a:t>
            </a:r>
            <a:endParaRPr lang="zh-CN" altLang="en-US" sz="2000" b="1" dirty="0">
              <a:solidFill>
                <a:srgbClr val="E24B00"/>
              </a:solidFill>
              <a:latin typeface="+mj-ea"/>
              <a:ea typeface="+mj-ea"/>
            </a:endParaRPr>
          </a:p>
        </p:txBody>
      </p:sp>
      <p:graphicFrame>
        <p:nvGraphicFramePr>
          <p:cNvPr id="10" name="表格 9"/>
          <p:cNvGraphicFramePr>
            <a:graphicFrameLocks noGrp="1"/>
          </p:cNvGraphicFramePr>
          <p:nvPr/>
        </p:nvGraphicFramePr>
        <p:xfrm>
          <a:off x="381000" y="1200150"/>
          <a:ext cx="8305800" cy="3337560"/>
        </p:xfrm>
        <a:graphic>
          <a:graphicData uri="http://schemas.openxmlformats.org/drawingml/2006/table">
            <a:tbl>
              <a:tblPr firstRow="1" bandRow="1">
                <a:tableStyleId>{5C22544A-7EE6-4342-B048-85BDC9FD1C3A}</a:tableStyleId>
              </a:tblPr>
              <a:tblGrid>
                <a:gridCol w="762000"/>
                <a:gridCol w="3352800"/>
                <a:gridCol w="1371600"/>
                <a:gridCol w="1295400"/>
                <a:gridCol w="1524000"/>
              </a:tblGrid>
              <a:tr h="370840">
                <a:tc>
                  <a:txBody>
                    <a:bodyPr/>
                    <a:lstStyle/>
                    <a:p>
                      <a:pPr algn="ctr"/>
                      <a:r>
                        <a:rPr lang="zh-CN" altLang="en-US" dirty="0" smtClean="0"/>
                        <a:t>序号</a:t>
                      </a:r>
                      <a:endParaRPr lang="zh-CN" altLang="en-US" dirty="0"/>
                    </a:p>
                  </a:txBody>
                  <a:tcPr/>
                </a:tc>
                <a:tc>
                  <a:txBody>
                    <a:bodyPr/>
                    <a:lstStyle/>
                    <a:p>
                      <a:pPr algn="ctr"/>
                      <a:r>
                        <a:rPr lang="zh-CN" altLang="en-US" dirty="0" smtClean="0"/>
                        <a:t>专题名称</a:t>
                      </a:r>
                      <a:endParaRPr lang="zh-CN" altLang="en-US" dirty="0"/>
                    </a:p>
                  </a:txBody>
                  <a:tcPr/>
                </a:tc>
                <a:tc>
                  <a:txBody>
                    <a:bodyPr/>
                    <a:lstStyle/>
                    <a:p>
                      <a:pPr algn="ctr"/>
                      <a:r>
                        <a:rPr lang="zh-CN" altLang="en-US" dirty="0" smtClean="0"/>
                        <a:t>政策性质</a:t>
                      </a:r>
                      <a:endParaRPr lang="zh-CN" altLang="en-US" dirty="0"/>
                    </a:p>
                  </a:txBody>
                  <a:tcPr/>
                </a:tc>
                <a:tc>
                  <a:txBody>
                    <a:bodyPr/>
                    <a:lstStyle/>
                    <a:p>
                      <a:pPr algn="ctr"/>
                      <a:r>
                        <a:rPr lang="zh-CN" altLang="en-US" dirty="0" smtClean="0"/>
                        <a:t>资助金额</a:t>
                      </a:r>
                      <a:endParaRPr lang="zh-CN" altLang="en-US" dirty="0"/>
                    </a:p>
                  </a:txBody>
                  <a:tcPr/>
                </a:tc>
                <a:tc>
                  <a:txBody>
                    <a:bodyPr/>
                    <a:lstStyle/>
                    <a:p>
                      <a:pPr algn="ctr"/>
                      <a:r>
                        <a:rPr lang="zh-CN" altLang="en-US" dirty="0" smtClean="0"/>
                        <a:t>备注</a:t>
                      </a:r>
                      <a:endParaRPr lang="zh-CN" altLang="en-US" dirty="0"/>
                    </a:p>
                  </a:txBody>
                  <a:tcPr/>
                </a:tc>
              </a:tr>
              <a:tr h="370840">
                <a:tc>
                  <a:txBody>
                    <a:bodyPr/>
                    <a:lstStyle/>
                    <a:p>
                      <a:pPr algn="ctr"/>
                      <a:r>
                        <a:rPr lang="en-US" altLang="zh-CN" dirty="0" smtClean="0"/>
                        <a:t>1</a:t>
                      </a:r>
                      <a:endParaRPr lang="zh-CN" altLang="en-US" dirty="0"/>
                    </a:p>
                  </a:txBody>
                  <a:tcPr/>
                </a:tc>
                <a:tc>
                  <a:txBody>
                    <a:bodyPr/>
                    <a:lstStyle/>
                    <a:p>
                      <a:r>
                        <a:rPr lang="zh-CN" altLang="en-US" sz="1400" b="0" dirty="0" smtClean="0">
                          <a:solidFill>
                            <a:schemeClr val="tx1"/>
                          </a:solidFill>
                          <a:latin typeface="+mn-ea"/>
                          <a:ea typeface="+mn-ea"/>
                          <a:sym typeface="宋体" pitchFamily="2" charset="-122"/>
                        </a:rPr>
                        <a:t>引入投资补贴</a:t>
                      </a:r>
                      <a:endParaRPr lang="zh-CN" altLang="en-US" sz="1400" b="0" dirty="0">
                        <a:solidFill>
                          <a:schemeClr val="tx1"/>
                        </a:solidFill>
                        <a:latin typeface="+mn-ea"/>
                        <a:ea typeface="+mn-ea"/>
                      </a:endParaRPr>
                    </a:p>
                  </a:txBody>
                  <a:tcPr/>
                </a:tc>
                <a:tc>
                  <a:txBody>
                    <a:bodyPr/>
                    <a:lstStyle/>
                    <a:p>
                      <a:pPr algn="ctr"/>
                      <a:r>
                        <a:rPr lang="zh-CN" altLang="en-US" sz="1400" dirty="0" smtClean="0"/>
                        <a:t>条件性</a:t>
                      </a:r>
                      <a:endParaRPr lang="zh-CN" altLang="en-US" sz="1400" dirty="0"/>
                    </a:p>
                  </a:txBody>
                  <a:tcPr/>
                </a:tc>
                <a:tc>
                  <a:txBody>
                    <a:bodyPr/>
                    <a:lstStyle/>
                    <a:p>
                      <a:r>
                        <a:rPr lang="en-US" altLang="zh-CN" sz="1400" dirty="0" smtClean="0"/>
                        <a:t>100</a:t>
                      </a:r>
                      <a:r>
                        <a:rPr lang="zh-CN" altLang="en-US" sz="1400" dirty="0" smtClean="0"/>
                        <a:t>万</a:t>
                      </a:r>
                      <a:endParaRPr lang="zh-CN" altLang="en-US" sz="1400" dirty="0"/>
                    </a:p>
                  </a:txBody>
                  <a:tcPr/>
                </a:tc>
                <a:tc>
                  <a:txBody>
                    <a:bodyPr/>
                    <a:lstStyle/>
                    <a:p>
                      <a:endParaRPr lang="zh-CN" altLang="en-US"/>
                    </a:p>
                  </a:txBody>
                  <a:tcPr/>
                </a:tc>
              </a:tr>
              <a:tr h="370840">
                <a:tc>
                  <a:txBody>
                    <a:bodyPr/>
                    <a:lstStyle/>
                    <a:p>
                      <a:pPr algn="ctr"/>
                      <a:r>
                        <a:rPr lang="en-US" altLang="zh-CN" dirty="0" smtClean="0"/>
                        <a:t>2</a:t>
                      </a:r>
                      <a:endParaRPr lang="zh-CN" altLang="en-US" dirty="0"/>
                    </a:p>
                  </a:txBody>
                  <a:tcPr/>
                </a:tc>
                <a:tc>
                  <a:txBody>
                    <a:bodyPr/>
                    <a:lstStyle/>
                    <a:p>
                      <a:r>
                        <a:rPr lang="zh-CN" altLang="en-US" sz="1400" b="0" dirty="0" smtClean="0">
                          <a:solidFill>
                            <a:schemeClr val="tx1"/>
                          </a:solidFill>
                          <a:latin typeface="+mn-ea"/>
                          <a:ea typeface="+mn-ea"/>
                        </a:rPr>
                        <a:t>挂牌补贴</a:t>
                      </a:r>
                      <a:endParaRPr lang="zh-CN" altLang="en-US" sz="1400" b="0" dirty="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dirty="0" smtClean="0"/>
                        <a:t>条件性</a:t>
                      </a:r>
                    </a:p>
                  </a:txBody>
                  <a:tcPr/>
                </a:tc>
                <a:tc>
                  <a:txBody>
                    <a:bodyPr/>
                    <a:lstStyle/>
                    <a:p>
                      <a:r>
                        <a:rPr lang="en-US" altLang="zh-CN" sz="1400" dirty="0" smtClean="0"/>
                        <a:t>375</a:t>
                      </a:r>
                      <a:r>
                        <a:rPr lang="zh-CN" altLang="en-US" sz="1400" dirty="0" smtClean="0"/>
                        <a:t>万</a:t>
                      </a:r>
                      <a:endParaRPr lang="zh-CN" altLang="en-US" sz="1400" dirty="0"/>
                    </a:p>
                  </a:txBody>
                  <a:tcPr/>
                </a:tc>
                <a:tc>
                  <a:txBody>
                    <a:bodyPr/>
                    <a:lstStyle/>
                    <a:p>
                      <a:endParaRPr lang="zh-CN" altLang="en-US"/>
                    </a:p>
                  </a:txBody>
                  <a:tcPr/>
                </a:tc>
              </a:tr>
              <a:tr h="370840">
                <a:tc>
                  <a:txBody>
                    <a:bodyPr/>
                    <a:lstStyle/>
                    <a:p>
                      <a:pPr algn="ctr"/>
                      <a:r>
                        <a:rPr lang="en-US" altLang="zh-CN" dirty="0" smtClean="0"/>
                        <a:t>3</a:t>
                      </a:r>
                      <a:endParaRPr lang="zh-CN" altLang="en-US" dirty="0"/>
                    </a:p>
                  </a:txBody>
                  <a:tcPr/>
                </a:tc>
                <a:tc>
                  <a:txBody>
                    <a:bodyPr/>
                    <a:lstStyle/>
                    <a:p>
                      <a:r>
                        <a:rPr lang="zh-CN" altLang="en-US" sz="1400" b="0" dirty="0" smtClean="0">
                          <a:solidFill>
                            <a:schemeClr val="tx1"/>
                          </a:solidFill>
                          <a:latin typeface="+mn-ea"/>
                          <a:ea typeface="+mn-ea"/>
                        </a:rPr>
                        <a:t>贷款贴息</a:t>
                      </a:r>
                      <a:endParaRPr lang="zh-CN" altLang="en-US" sz="1400" b="0" dirty="0">
                        <a:solidFill>
                          <a:schemeClr val="tx1"/>
                        </a:solidFill>
                        <a:latin typeface="+mn-ea"/>
                        <a:ea typeface="+mn-ea"/>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dirty="0" smtClean="0"/>
                        <a:t>条件性</a:t>
                      </a:r>
                    </a:p>
                  </a:txBody>
                  <a:tcPr/>
                </a:tc>
                <a:tc>
                  <a:txBody>
                    <a:bodyPr/>
                    <a:lstStyle/>
                    <a:p>
                      <a:r>
                        <a:rPr lang="en-US" altLang="zh-CN" sz="1400" dirty="0" smtClean="0"/>
                        <a:t>100-200</a:t>
                      </a:r>
                      <a:r>
                        <a:rPr lang="zh-CN" altLang="en-US" sz="1400" dirty="0" smtClean="0"/>
                        <a:t>万</a:t>
                      </a:r>
                      <a:endParaRPr lang="zh-CN" altLang="en-US" sz="1400" dirty="0"/>
                    </a:p>
                  </a:txBody>
                  <a:tcPr/>
                </a:tc>
                <a:tc>
                  <a:txBody>
                    <a:bodyPr/>
                    <a:lstStyle/>
                    <a:p>
                      <a:endParaRPr lang="zh-CN" altLang="en-US" dirty="0"/>
                    </a:p>
                  </a:txBody>
                  <a:tcPr/>
                </a:tc>
              </a:tr>
              <a:tr h="370840">
                <a:tc>
                  <a:txBody>
                    <a:bodyPr/>
                    <a:lstStyle/>
                    <a:p>
                      <a:pPr algn="ctr"/>
                      <a:r>
                        <a:rPr lang="en-US" altLang="zh-CN" dirty="0" smtClean="0"/>
                        <a:t>4</a:t>
                      </a:r>
                      <a:endParaRPr lang="zh-CN" altLang="en-US" dirty="0"/>
                    </a:p>
                  </a:txBody>
                  <a:tcPr/>
                </a:tc>
                <a:tc>
                  <a:txBody>
                    <a:bodyPr/>
                    <a:lstStyle/>
                    <a:p>
                      <a:r>
                        <a:rPr lang="zh-CN" altLang="en-US" sz="1400" b="0" dirty="0" smtClean="0">
                          <a:solidFill>
                            <a:schemeClr val="tx1"/>
                          </a:solidFill>
                          <a:latin typeface="+mn-ea"/>
                          <a:ea typeface="+mn-ea"/>
                          <a:sym typeface="宋体" pitchFamily="2" charset="-122"/>
                        </a:rPr>
                        <a:t>创新基金</a:t>
                      </a:r>
                      <a:endParaRPr lang="zh-CN" altLang="en-US" sz="1400" b="0" dirty="0">
                        <a:solidFill>
                          <a:schemeClr val="tx1"/>
                        </a:solidFill>
                        <a:latin typeface="+mn-ea"/>
                        <a:ea typeface="+mn-ea"/>
                      </a:endParaRPr>
                    </a:p>
                  </a:txBody>
                  <a:tcPr/>
                </a:tc>
                <a:tc>
                  <a:txBody>
                    <a:bodyPr/>
                    <a:lstStyle/>
                    <a:p>
                      <a:pPr algn="ctr"/>
                      <a:r>
                        <a:rPr lang="zh-CN" altLang="en-US" sz="1400" dirty="0" smtClean="0"/>
                        <a:t>竞争性</a:t>
                      </a:r>
                      <a:endParaRPr lang="zh-CN" altLang="en-US" sz="1400" dirty="0"/>
                    </a:p>
                  </a:txBody>
                  <a:tcPr/>
                </a:tc>
                <a:tc>
                  <a:txBody>
                    <a:bodyPr/>
                    <a:lstStyle/>
                    <a:p>
                      <a:r>
                        <a:rPr lang="en-US" altLang="zh-CN" sz="1400" dirty="0" smtClean="0"/>
                        <a:t>50-100</a:t>
                      </a:r>
                      <a:r>
                        <a:rPr lang="zh-CN" altLang="en-US" sz="1400" dirty="0" smtClean="0"/>
                        <a:t>万</a:t>
                      </a:r>
                      <a:endParaRPr lang="zh-CN" altLang="en-US" sz="1400" dirty="0"/>
                    </a:p>
                  </a:txBody>
                  <a:tcPr/>
                </a:tc>
                <a:tc>
                  <a:txBody>
                    <a:bodyPr/>
                    <a:lstStyle/>
                    <a:p>
                      <a:endParaRPr lang="zh-CN" altLang="en-US"/>
                    </a:p>
                  </a:txBody>
                  <a:tcPr/>
                </a:tc>
              </a:tr>
              <a:tr h="370840">
                <a:tc>
                  <a:txBody>
                    <a:bodyPr/>
                    <a:lstStyle/>
                    <a:p>
                      <a:pPr algn="ctr"/>
                      <a:r>
                        <a:rPr lang="en-US" altLang="zh-CN" dirty="0" smtClean="0"/>
                        <a:t>5</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smtClean="0">
                          <a:solidFill>
                            <a:schemeClr val="tx1"/>
                          </a:solidFill>
                          <a:latin typeface="+mn-ea"/>
                          <a:ea typeface="+mn-ea"/>
                        </a:rPr>
                        <a:t>科技人才专项</a:t>
                      </a:r>
                    </a:p>
                  </a:txBody>
                  <a:tcPr/>
                </a:tc>
                <a:tc>
                  <a:txBody>
                    <a:bodyPr/>
                    <a:lstStyle/>
                    <a:p>
                      <a:pPr algn="ctr"/>
                      <a:r>
                        <a:rPr lang="zh-CN" altLang="en-US" sz="1400" dirty="0" smtClean="0"/>
                        <a:t>竞争性</a:t>
                      </a:r>
                      <a:endParaRPr lang="zh-CN" altLang="en-US" sz="1400" dirty="0"/>
                    </a:p>
                  </a:txBody>
                  <a:tcPr/>
                </a:tc>
                <a:tc>
                  <a:txBody>
                    <a:bodyPr/>
                    <a:lstStyle/>
                    <a:p>
                      <a:r>
                        <a:rPr lang="en-US" altLang="zh-CN" sz="1400" dirty="0" smtClean="0"/>
                        <a:t>45-8000</a:t>
                      </a:r>
                      <a:r>
                        <a:rPr lang="zh-CN" altLang="en-US" sz="1400" dirty="0" smtClean="0"/>
                        <a:t>万</a:t>
                      </a:r>
                      <a:endParaRPr lang="zh-CN" altLang="en-US" sz="1400" dirty="0"/>
                    </a:p>
                  </a:txBody>
                  <a:tcPr/>
                </a:tc>
                <a:tc>
                  <a:txBody>
                    <a:bodyPr/>
                    <a:lstStyle/>
                    <a:p>
                      <a:endParaRPr lang="zh-CN" altLang="en-US" dirty="0"/>
                    </a:p>
                  </a:txBody>
                  <a:tcPr/>
                </a:tc>
              </a:tr>
              <a:tr h="370840">
                <a:tc>
                  <a:txBody>
                    <a:bodyPr/>
                    <a:lstStyle/>
                    <a:p>
                      <a:pPr algn="ctr"/>
                      <a:r>
                        <a:rPr lang="en-US" altLang="zh-CN" dirty="0" smtClean="0"/>
                        <a:t>6</a:t>
                      </a:r>
                      <a:endParaRPr lang="zh-CN" altLang="en-US" dirty="0"/>
                    </a:p>
                  </a:txBody>
                  <a:tcPr/>
                </a:tc>
                <a:tc>
                  <a:txBody>
                    <a:bodyPr/>
                    <a:lstStyle/>
                    <a:p>
                      <a:r>
                        <a:rPr lang="zh-CN" altLang="en-US" sz="1400" b="0" dirty="0" smtClean="0">
                          <a:solidFill>
                            <a:schemeClr val="tx1"/>
                          </a:solidFill>
                          <a:latin typeface="+mn-ea"/>
                          <a:ea typeface="+mn-ea"/>
                          <a:sym typeface="宋体" pitchFamily="2" charset="-122"/>
                        </a:rPr>
                        <a:t>民生科技专项</a:t>
                      </a:r>
                      <a:endParaRPr lang="zh-CN" altLang="en-US" sz="1400" b="0" dirty="0">
                        <a:solidFill>
                          <a:schemeClr val="tx1"/>
                        </a:solidFill>
                        <a:latin typeface="+mn-ea"/>
                        <a:ea typeface="+mn-ea"/>
                      </a:endParaRPr>
                    </a:p>
                  </a:txBody>
                  <a:tcPr/>
                </a:tc>
                <a:tc>
                  <a:txBody>
                    <a:bodyPr/>
                    <a:lstStyle/>
                    <a:p>
                      <a:pPr algn="ctr"/>
                      <a:r>
                        <a:rPr lang="zh-CN" altLang="en-US" sz="1400" dirty="0" smtClean="0"/>
                        <a:t>竞争性</a:t>
                      </a:r>
                      <a:endParaRPr lang="zh-CN" altLang="en-US" sz="1400" dirty="0"/>
                    </a:p>
                  </a:txBody>
                  <a:tcPr/>
                </a:tc>
                <a:tc>
                  <a:txBody>
                    <a:bodyPr/>
                    <a:lstStyle/>
                    <a:p>
                      <a:r>
                        <a:rPr lang="en-US" altLang="zh-CN" sz="1400" dirty="0" smtClean="0"/>
                        <a:t>100-200</a:t>
                      </a:r>
                      <a:r>
                        <a:rPr lang="zh-CN" altLang="en-US" sz="1400" dirty="0" smtClean="0"/>
                        <a:t>万</a:t>
                      </a:r>
                      <a:endParaRPr lang="zh-CN" altLang="en-US" sz="1400" dirty="0"/>
                    </a:p>
                  </a:txBody>
                  <a:tcPr/>
                </a:tc>
                <a:tc>
                  <a:txBody>
                    <a:bodyPr/>
                    <a:lstStyle/>
                    <a:p>
                      <a:endParaRPr lang="zh-CN" altLang="en-US" dirty="0"/>
                    </a:p>
                  </a:txBody>
                  <a:tcPr/>
                </a:tc>
              </a:tr>
              <a:tr h="370840">
                <a:tc>
                  <a:txBody>
                    <a:bodyPr/>
                    <a:lstStyle/>
                    <a:p>
                      <a:pPr algn="ctr"/>
                      <a:r>
                        <a:rPr lang="en-US" altLang="zh-CN" dirty="0" smtClean="0"/>
                        <a:t>7</a:t>
                      </a:r>
                      <a:endParaRPr lang="zh-CN" altLang="en-US" dirty="0"/>
                    </a:p>
                  </a:txBody>
                  <a:tcPr/>
                </a:tc>
                <a:tc>
                  <a:txBody>
                    <a:bodyPr/>
                    <a:lstStyle/>
                    <a:p>
                      <a:r>
                        <a:rPr lang="zh-CN" altLang="en-US" sz="1400" b="0" dirty="0" smtClean="0">
                          <a:solidFill>
                            <a:schemeClr val="tx1"/>
                          </a:solidFill>
                          <a:latin typeface="+mn-ea"/>
                          <a:ea typeface="+mn-ea"/>
                        </a:rPr>
                        <a:t>产学研协同创新专项</a:t>
                      </a:r>
                      <a:endParaRPr lang="zh-CN" altLang="en-US" sz="1400" b="0" dirty="0">
                        <a:solidFill>
                          <a:schemeClr val="tx1"/>
                        </a:solidFill>
                        <a:latin typeface="+mn-ea"/>
                        <a:ea typeface="+mn-ea"/>
                      </a:endParaRPr>
                    </a:p>
                  </a:txBody>
                  <a:tcPr/>
                </a:tc>
                <a:tc>
                  <a:txBody>
                    <a:bodyPr/>
                    <a:lstStyle/>
                    <a:p>
                      <a:pPr algn="ctr"/>
                      <a:r>
                        <a:rPr lang="zh-CN" altLang="en-US" sz="1400" dirty="0" smtClean="0"/>
                        <a:t>竞争性</a:t>
                      </a:r>
                      <a:endParaRPr lang="zh-CN" altLang="en-US" sz="1400" dirty="0"/>
                    </a:p>
                  </a:txBody>
                  <a:tcPr/>
                </a:tc>
                <a:tc>
                  <a:txBody>
                    <a:bodyPr/>
                    <a:lstStyle/>
                    <a:p>
                      <a:r>
                        <a:rPr lang="en-US" altLang="zh-CN" sz="1400" dirty="0" smtClean="0"/>
                        <a:t>100-800</a:t>
                      </a:r>
                      <a:r>
                        <a:rPr lang="zh-CN" altLang="en-US" sz="1400" dirty="0" smtClean="0"/>
                        <a:t>万</a:t>
                      </a:r>
                      <a:endParaRPr lang="zh-CN" altLang="en-US" sz="1400" dirty="0"/>
                    </a:p>
                  </a:txBody>
                  <a:tcPr/>
                </a:tc>
                <a:tc>
                  <a:txBody>
                    <a:bodyPr/>
                    <a:lstStyle/>
                    <a:p>
                      <a:endParaRPr lang="zh-CN" altLang="en-US" dirty="0"/>
                    </a:p>
                  </a:txBody>
                  <a:tcPr/>
                </a:tc>
              </a:tr>
              <a:tr h="370840">
                <a:tc>
                  <a:txBody>
                    <a:bodyPr/>
                    <a:lstStyle/>
                    <a:p>
                      <a:endParaRPr lang="zh-CN" altLang="en-US" dirty="0"/>
                    </a:p>
                  </a:txBody>
                  <a:tcPr/>
                </a:tc>
                <a:tc>
                  <a:txBody>
                    <a:bodyPr/>
                    <a:lstStyle/>
                    <a:p>
                      <a:pPr algn="ctr"/>
                      <a:r>
                        <a:rPr lang="zh-CN" altLang="en-US" sz="1400" dirty="0" smtClean="0"/>
                        <a:t>合  计</a:t>
                      </a:r>
                      <a:endParaRPr lang="zh-CN" altLang="en-US" sz="1400" dirty="0"/>
                    </a:p>
                  </a:txBody>
                  <a:tcPr/>
                </a:tc>
                <a:tc>
                  <a:txBody>
                    <a:bodyPr/>
                    <a:lstStyle/>
                    <a:p>
                      <a:endParaRPr lang="zh-CN" altLang="en-US"/>
                    </a:p>
                  </a:txBody>
                  <a:tcPr/>
                </a:tc>
                <a:tc>
                  <a:txBody>
                    <a:bodyPr/>
                    <a:lstStyle/>
                    <a:p>
                      <a:r>
                        <a:rPr lang="en-US" altLang="zh-CN" sz="1400" dirty="0" smtClean="0"/>
                        <a:t>880-9775</a:t>
                      </a:r>
                      <a:r>
                        <a:rPr lang="zh-CN" altLang="en-US" sz="1400" dirty="0" smtClean="0"/>
                        <a:t>万</a:t>
                      </a:r>
                      <a:endParaRPr lang="zh-CN" altLang="en-US" sz="1400" dirty="0"/>
                    </a:p>
                  </a:txBody>
                  <a:tcPr/>
                </a:tc>
                <a:tc>
                  <a:txBody>
                    <a:bodyPr/>
                    <a:lstStyle/>
                    <a:p>
                      <a:endParaRPr lang="zh-CN" altLang="en-US" dirty="0"/>
                    </a:p>
                  </a:txBody>
                  <a:tcPr/>
                </a:tc>
              </a:tr>
            </a:tbl>
          </a:graphicData>
        </a:graphic>
      </p:graphicFrame>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ppt_x</p:attrName>
                                        </p:attrNameLst>
                                      </p:cBhvr>
                                      <p:tavLst>
                                        <p:tav tm="0">
                                          <p:val>
                                            <p:strVal val="#ppt_x-.2"/>
                                          </p:val>
                                        </p:tav>
                                        <p:tav tm="100000">
                                          <p:val>
                                            <p:strVal val="#ppt_x"/>
                                          </p:val>
                                        </p:tav>
                                      </p:tavLst>
                                    </p:anim>
                                    <p:anim calcmode="lin" valueType="num">
                                      <p:cBhvr>
                                        <p:cTn id="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0483"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0484"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0485"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0486"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0487"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五、企业疑问一：要什么条件？我们符不合符合？</a:t>
            </a:r>
            <a:endParaRPr lang="en-US" sz="2000" b="1">
              <a:solidFill>
                <a:srgbClr val="E24B00"/>
              </a:solidFill>
              <a:latin typeface="Verdana" pitchFamily="34" charset="0"/>
              <a:ea typeface="微软雅黑" pitchFamily="34" charset="-122"/>
              <a:sym typeface="Verdana" pitchFamily="34" charset="0"/>
            </a:endParaRPr>
          </a:p>
        </p:txBody>
      </p:sp>
      <p:sp>
        <p:nvSpPr>
          <p:cNvPr id="11" name="Oval 1"/>
          <p:cNvSpPr>
            <a:spLocks noChangeArrowheads="1"/>
          </p:cNvSpPr>
          <p:nvPr/>
        </p:nvSpPr>
        <p:spPr bwMode="auto">
          <a:xfrm>
            <a:off x="457200" y="1809750"/>
            <a:ext cx="1370013" cy="1370013"/>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anchor="ctr"/>
          <a:lstStyle/>
          <a:p>
            <a:pPr algn="ctr" defTabSz="949325">
              <a:defRPr/>
            </a:pPr>
            <a:r>
              <a:rPr lang="zh-CN" altLang="en-US" sz="9600" b="1" dirty="0">
                <a:solidFill>
                  <a:srgbClr val="C00000"/>
                </a:solidFill>
                <a:latin typeface="+mj-ea"/>
                <a:ea typeface="+mj-ea"/>
                <a:sym typeface="Arial" pitchFamily="34" charset="0"/>
              </a:rPr>
              <a:t>？</a:t>
            </a:r>
            <a:endParaRPr lang="zh-CN" altLang="zh-CN" sz="9600" b="1" dirty="0">
              <a:solidFill>
                <a:srgbClr val="C00000"/>
              </a:solidFill>
              <a:latin typeface="+mj-ea"/>
              <a:ea typeface="+mj-ea"/>
              <a:sym typeface="Arial" pitchFamily="34" charset="0"/>
            </a:endParaRPr>
          </a:p>
        </p:txBody>
      </p:sp>
      <p:sp>
        <p:nvSpPr>
          <p:cNvPr id="12" name="圆角矩形 11"/>
          <p:cNvSpPr/>
          <p:nvPr/>
        </p:nvSpPr>
        <p:spPr bwMode="auto">
          <a:xfrm>
            <a:off x="2665413" y="1428750"/>
            <a:ext cx="2971800" cy="457200"/>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zh-CN" altLang="en-US" sz="2400" b="1" dirty="0">
                <a:solidFill>
                  <a:schemeClr val="tx1"/>
                </a:solidFill>
                <a:latin typeface="+mj-ea"/>
                <a:ea typeface="+mj-ea"/>
              </a:rPr>
              <a:t>需要什么条件？</a:t>
            </a:r>
          </a:p>
        </p:txBody>
      </p:sp>
      <p:sp>
        <p:nvSpPr>
          <p:cNvPr id="13" name="圆角矩形 12"/>
          <p:cNvSpPr/>
          <p:nvPr/>
        </p:nvSpPr>
        <p:spPr bwMode="auto">
          <a:xfrm>
            <a:off x="2665413" y="3105150"/>
            <a:ext cx="2971800" cy="457200"/>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zh-CN" altLang="en-US" sz="2400" b="1" dirty="0">
                <a:latin typeface="+mj-ea"/>
                <a:ea typeface="+mj-ea"/>
              </a:rPr>
              <a:t>我们符不符合？</a:t>
            </a:r>
            <a:endParaRPr lang="zh-CN" altLang="en-US" sz="2400" b="1" dirty="0">
              <a:solidFill>
                <a:schemeClr val="tx1"/>
              </a:solidFill>
              <a:latin typeface="+mj-ea"/>
              <a:ea typeface="+mj-ea"/>
            </a:endParaRPr>
          </a:p>
        </p:txBody>
      </p:sp>
      <p:sp>
        <p:nvSpPr>
          <p:cNvPr id="14" name="右箭头 13"/>
          <p:cNvSpPr/>
          <p:nvPr/>
        </p:nvSpPr>
        <p:spPr bwMode="auto">
          <a:xfrm rot="19712479">
            <a:off x="1828800" y="1846263"/>
            <a:ext cx="788988" cy="228600"/>
          </a:xfrm>
          <a:prstGeom prst="rightArrow">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a:solidFill>
                <a:schemeClr val="tx1"/>
              </a:solidFill>
              <a:latin typeface="Arial" pitchFamily="34" charset="0"/>
              <a:ea typeface="宋体" pitchFamily="2" charset="-122"/>
            </a:endParaRPr>
          </a:p>
        </p:txBody>
      </p:sp>
      <p:sp>
        <p:nvSpPr>
          <p:cNvPr id="15" name="右箭头 14"/>
          <p:cNvSpPr/>
          <p:nvPr/>
        </p:nvSpPr>
        <p:spPr bwMode="auto">
          <a:xfrm rot="1875995">
            <a:off x="1797050" y="2989263"/>
            <a:ext cx="790575" cy="228600"/>
          </a:xfrm>
          <a:prstGeom prst="rightArrow">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endParaRPr lang="zh-CN" altLang="en-US">
              <a:solidFill>
                <a:schemeClr val="tx1"/>
              </a:solidFill>
              <a:latin typeface="Arial" pitchFamily="34" charset="0"/>
              <a:ea typeface="宋体" pitchFamily="2" charset="-122"/>
            </a:endParaRPr>
          </a:p>
        </p:txBody>
      </p:sp>
      <p:grpSp>
        <p:nvGrpSpPr>
          <p:cNvPr id="2" name="组合 19"/>
          <p:cNvGrpSpPr>
            <a:grpSpLocks/>
          </p:cNvGrpSpPr>
          <p:nvPr/>
        </p:nvGrpSpPr>
        <p:grpSpPr bwMode="auto">
          <a:xfrm>
            <a:off x="3198813" y="895350"/>
            <a:ext cx="1371600" cy="1371600"/>
            <a:chOff x="6629400" y="1809750"/>
            <a:chExt cx="1371600" cy="1371600"/>
          </a:xfrm>
        </p:grpSpPr>
        <p:sp>
          <p:nvSpPr>
            <p:cNvPr id="18" name="乘号 17"/>
            <p:cNvSpPr/>
            <p:nvPr/>
          </p:nvSpPr>
          <p:spPr bwMode="auto">
            <a:xfrm>
              <a:off x="6705600" y="1885950"/>
              <a:ext cx="1219200" cy="1219200"/>
            </a:xfrm>
            <a:prstGeom prst="mathMultiply">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19" name="同心圆 18"/>
            <p:cNvSpPr/>
            <p:nvPr/>
          </p:nvSpPr>
          <p:spPr bwMode="auto">
            <a:xfrm>
              <a:off x="6629400" y="1809750"/>
              <a:ext cx="1371600" cy="1371600"/>
            </a:xfrm>
            <a:prstGeom prst="donut">
              <a:avLst>
                <a:gd name="adj" fmla="val 4625"/>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grpSp>
      <p:grpSp>
        <p:nvGrpSpPr>
          <p:cNvPr id="3" name="组合 20"/>
          <p:cNvGrpSpPr>
            <a:grpSpLocks/>
          </p:cNvGrpSpPr>
          <p:nvPr/>
        </p:nvGrpSpPr>
        <p:grpSpPr bwMode="auto">
          <a:xfrm>
            <a:off x="3198813" y="2647950"/>
            <a:ext cx="1371600" cy="1371600"/>
            <a:chOff x="6629400" y="1809750"/>
            <a:chExt cx="1371600" cy="1371600"/>
          </a:xfrm>
        </p:grpSpPr>
        <p:sp>
          <p:nvSpPr>
            <p:cNvPr id="22" name="乘号 21"/>
            <p:cNvSpPr/>
            <p:nvPr/>
          </p:nvSpPr>
          <p:spPr bwMode="auto">
            <a:xfrm>
              <a:off x="6705600" y="1885950"/>
              <a:ext cx="1219200" cy="1219200"/>
            </a:xfrm>
            <a:prstGeom prst="mathMultiply">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23" name="同心圆 22"/>
            <p:cNvSpPr/>
            <p:nvPr/>
          </p:nvSpPr>
          <p:spPr bwMode="auto">
            <a:xfrm>
              <a:off x="6629400" y="1809750"/>
              <a:ext cx="1371600" cy="1371600"/>
            </a:xfrm>
            <a:prstGeom prst="donut">
              <a:avLst>
                <a:gd name="adj" fmla="val 4625"/>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grpSp>
      <p:sp>
        <p:nvSpPr>
          <p:cNvPr id="24" name="圆角矩形 23"/>
          <p:cNvSpPr/>
          <p:nvPr/>
        </p:nvSpPr>
        <p:spPr bwMode="auto">
          <a:xfrm>
            <a:off x="5867400" y="1428750"/>
            <a:ext cx="2971800" cy="457200"/>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zh-CN" altLang="en-US" sz="2400" b="1" dirty="0">
                <a:solidFill>
                  <a:srgbClr val="C00000"/>
                </a:solidFill>
                <a:latin typeface="+mj-ea"/>
                <a:ea typeface="+mj-ea"/>
              </a:rPr>
              <a:t>没政策，创造政策。</a:t>
            </a:r>
          </a:p>
        </p:txBody>
      </p:sp>
      <p:sp>
        <p:nvSpPr>
          <p:cNvPr id="25" name="圆角矩形 24"/>
          <p:cNvSpPr/>
          <p:nvPr/>
        </p:nvSpPr>
        <p:spPr bwMode="auto">
          <a:xfrm>
            <a:off x="5867400" y="3105150"/>
            <a:ext cx="2971800" cy="457200"/>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zh-CN" altLang="en-US" sz="2400" b="1" dirty="0">
                <a:solidFill>
                  <a:srgbClr val="C00000"/>
                </a:solidFill>
                <a:latin typeface="+mj-ea"/>
                <a:ea typeface="+mj-ea"/>
              </a:rPr>
              <a:t>没条件，创造条件。</a:t>
            </a: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childTnLst>
                          </p:cTn>
                        </p:par>
                        <p:par>
                          <p:cTn id="14" fill="hold">
                            <p:stCondLst>
                              <p:cond delay="500"/>
                            </p:stCondLst>
                            <p:childTnLst>
                              <p:par>
                                <p:cTn id="15" presetID="3"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par>
                          <p:cTn id="27" fill="hold">
                            <p:stCondLst>
                              <p:cond delay="500"/>
                            </p:stCondLst>
                            <p:childTnLst>
                              <p:par>
                                <p:cTn id="28" presetID="3" presetClass="entr" presetSubtype="10"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linds(horizontal)">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down)">
                                      <p:cBhvr>
                                        <p:cTn id="35" dur="145">
                                          <p:stCondLst>
                                            <p:cond delay="0"/>
                                          </p:stCondLst>
                                        </p:cTn>
                                        <p:tgtEl>
                                          <p:spTgt spid="2"/>
                                        </p:tgtEl>
                                      </p:cBhvr>
                                    </p:animEffect>
                                    <p:anim calcmode="lin" valueType="num">
                                      <p:cBhvr>
                                        <p:cTn id="36" dur="456"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7" dur="166"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8" dur="166" tmFilter="0, 0; 0.125,0.2665; 0.25,0.4; 0.375,0.465; 0.5,0.5;  0.625,0.535; 0.75,0.6; 0.875,0.7335; 1,1">
                                          <p:stCondLst>
                                            <p:cond delay="166"/>
                                          </p:stCondLst>
                                        </p:cTn>
                                        <p:tgtEl>
                                          <p:spTgt spid="2"/>
                                        </p:tgtEl>
                                        <p:attrNameLst>
                                          <p:attrName>ppt_y</p:attrName>
                                        </p:attrNameLst>
                                      </p:cBhvr>
                                      <p:tavLst>
                                        <p:tav tm="0" fmla="#ppt_y-sin(pi*$)/9">
                                          <p:val>
                                            <p:fltVal val="0"/>
                                          </p:val>
                                        </p:tav>
                                        <p:tav tm="100000">
                                          <p:val>
                                            <p:fltVal val="1"/>
                                          </p:val>
                                        </p:tav>
                                      </p:tavLst>
                                    </p:anim>
                                    <p:anim calcmode="lin" valueType="num">
                                      <p:cBhvr>
                                        <p:cTn id="39" dur="83" tmFilter="0, 0; 0.125,0.2665; 0.25,0.4; 0.375,0.465; 0.5,0.5;  0.625,0.535; 0.75,0.6; 0.875,0.7335; 1,1">
                                          <p:stCondLst>
                                            <p:cond delay="331"/>
                                          </p:stCondLst>
                                        </p:cTn>
                                        <p:tgtEl>
                                          <p:spTgt spid="2"/>
                                        </p:tgtEl>
                                        <p:attrNameLst>
                                          <p:attrName>ppt_y</p:attrName>
                                        </p:attrNameLst>
                                      </p:cBhvr>
                                      <p:tavLst>
                                        <p:tav tm="0" fmla="#ppt_y-sin(pi*$)/27">
                                          <p:val>
                                            <p:fltVal val="0"/>
                                          </p:val>
                                        </p:tav>
                                        <p:tav tm="100000">
                                          <p:val>
                                            <p:fltVal val="1"/>
                                          </p:val>
                                        </p:tav>
                                      </p:tavLst>
                                    </p:anim>
                                    <p:anim calcmode="lin" valueType="num">
                                      <p:cBhvr>
                                        <p:cTn id="40" dur="41" tmFilter="0, 0; 0.125,0.2665; 0.25,0.4; 0.375,0.465; 0.5,0.5;  0.625,0.535; 0.75,0.6; 0.875,0.7335; 1,1">
                                          <p:stCondLst>
                                            <p:cond delay="414"/>
                                          </p:stCondLst>
                                        </p:cTn>
                                        <p:tgtEl>
                                          <p:spTgt spid="2"/>
                                        </p:tgtEl>
                                        <p:attrNameLst>
                                          <p:attrName>ppt_y</p:attrName>
                                        </p:attrNameLst>
                                      </p:cBhvr>
                                      <p:tavLst>
                                        <p:tav tm="0" fmla="#ppt_y-sin(pi*$)/81">
                                          <p:val>
                                            <p:fltVal val="0"/>
                                          </p:val>
                                        </p:tav>
                                        <p:tav tm="100000">
                                          <p:val>
                                            <p:fltVal val="1"/>
                                          </p:val>
                                        </p:tav>
                                      </p:tavLst>
                                    </p:anim>
                                    <p:animScale>
                                      <p:cBhvr>
                                        <p:cTn id="41" dur="7">
                                          <p:stCondLst>
                                            <p:cond delay="162"/>
                                          </p:stCondLst>
                                        </p:cTn>
                                        <p:tgtEl>
                                          <p:spTgt spid="2"/>
                                        </p:tgtEl>
                                      </p:cBhvr>
                                      <p:to x="100000" y="60000"/>
                                    </p:animScale>
                                    <p:animScale>
                                      <p:cBhvr>
                                        <p:cTn id="42" dur="41" decel="50000">
                                          <p:stCondLst>
                                            <p:cond delay="169"/>
                                          </p:stCondLst>
                                        </p:cTn>
                                        <p:tgtEl>
                                          <p:spTgt spid="2"/>
                                        </p:tgtEl>
                                      </p:cBhvr>
                                      <p:to x="100000" y="100000"/>
                                    </p:animScale>
                                    <p:animScale>
                                      <p:cBhvr>
                                        <p:cTn id="43" dur="7">
                                          <p:stCondLst>
                                            <p:cond delay="328"/>
                                          </p:stCondLst>
                                        </p:cTn>
                                        <p:tgtEl>
                                          <p:spTgt spid="2"/>
                                        </p:tgtEl>
                                      </p:cBhvr>
                                      <p:to x="100000" y="80000"/>
                                    </p:animScale>
                                    <p:animScale>
                                      <p:cBhvr>
                                        <p:cTn id="44" dur="41" decel="50000">
                                          <p:stCondLst>
                                            <p:cond delay="335"/>
                                          </p:stCondLst>
                                        </p:cTn>
                                        <p:tgtEl>
                                          <p:spTgt spid="2"/>
                                        </p:tgtEl>
                                      </p:cBhvr>
                                      <p:to x="100000" y="100000"/>
                                    </p:animScale>
                                    <p:animScale>
                                      <p:cBhvr>
                                        <p:cTn id="45" dur="7">
                                          <p:stCondLst>
                                            <p:cond delay="410"/>
                                          </p:stCondLst>
                                        </p:cTn>
                                        <p:tgtEl>
                                          <p:spTgt spid="2"/>
                                        </p:tgtEl>
                                      </p:cBhvr>
                                      <p:to x="100000" y="90000"/>
                                    </p:animScale>
                                    <p:animScale>
                                      <p:cBhvr>
                                        <p:cTn id="46" dur="41" decel="50000">
                                          <p:stCondLst>
                                            <p:cond delay="417"/>
                                          </p:stCondLst>
                                        </p:cTn>
                                        <p:tgtEl>
                                          <p:spTgt spid="2"/>
                                        </p:tgtEl>
                                      </p:cBhvr>
                                      <p:to x="100000" y="100000"/>
                                    </p:animScale>
                                    <p:animScale>
                                      <p:cBhvr>
                                        <p:cTn id="47" dur="7">
                                          <p:stCondLst>
                                            <p:cond delay="452"/>
                                          </p:stCondLst>
                                        </p:cTn>
                                        <p:tgtEl>
                                          <p:spTgt spid="2"/>
                                        </p:tgtEl>
                                      </p:cBhvr>
                                      <p:to x="100000" y="95000"/>
                                    </p:animScale>
                                    <p:animScale>
                                      <p:cBhvr>
                                        <p:cTn id="48" dur="41" decel="50000">
                                          <p:stCondLst>
                                            <p:cond delay="458"/>
                                          </p:stCondLst>
                                        </p:cTn>
                                        <p:tgtEl>
                                          <p:spTgt spid="2"/>
                                        </p:tgtEl>
                                      </p:cBhvr>
                                      <p:to x="100000" y="100000"/>
                                    </p:animScale>
                                  </p:childTnLst>
                                </p:cTn>
                              </p:par>
                              <p:par>
                                <p:cTn id="49" presetID="26" presetClass="entr" presetSubtype="0" fill="hold" nodeType="with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wipe(down)">
                                      <p:cBhvr>
                                        <p:cTn id="51" dur="145">
                                          <p:stCondLst>
                                            <p:cond delay="0"/>
                                          </p:stCondLst>
                                        </p:cTn>
                                        <p:tgtEl>
                                          <p:spTgt spid="3"/>
                                        </p:tgtEl>
                                      </p:cBhvr>
                                    </p:animEffect>
                                    <p:anim calcmode="lin" valueType="num">
                                      <p:cBhvr>
                                        <p:cTn id="52" dur="456"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53" dur="166"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54" dur="166" tmFilter="0, 0; 0.125,0.2665; 0.25,0.4; 0.375,0.465; 0.5,0.5;  0.625,0.535; 0.75,0.6; 0.875,0.7335; 1,1">
                                          <p:stCondLst>
                                            <p:cond delay="166"/>
                                          </p:stCondLst>
                                        </p:cTn>
                                        <p:tgtEl>
                                          <p:spTgt spid="3"/>
                                        </p:tgtEl>
                                        <p:attrNameLst>
                                          <p:attrName>ppt_y</p:attrName>
                                        </p:attrNameLst>
                                      </p:cBhvr>
                                      <p:tavLst>
                                        <p:tav tm="0" fmla="#ppt_y-sin(pi*$)/9">
                                          <p:val>
                                            <p:fltVal val="0"/>
                                          </p:val>
                                        </p:tav>
                                        <p:tav tm="100000">
                                          <p:val>
                                            <p:fltVal val="1"/>
                                          </p:val>
                                        </p:tav>
                                      </p:tavLst>
                                    </p:anim>
                                    <p:anim calcmode="lin" valueType="num">
                                      <p:cBhvr>
                                        <p:cTn id="55" dur="83" tmFilter="0, 0; 0.125,0.2665; 0.25,0.4; 0.375,0.465; 0.5,0.5;  0.625,0.535; 0.75,0.6; 0.875,0.7335; 1,1">
                                          <p:stCondLst>
                                            <p:cond delay="331"/>
                                          </p:stCondLst>
                                        </p:cTn>
                                        <p:tgtEl>
                                          <p:spTgt spid="3"/>
                                        </p:tgtEl>
                                        <p:attrNameLst>
                                          <p:attrName>ppt_y</p:attrName>
                                        </p:attrNameLst>
                                      </p:cBhvr>
                                      <p:tavLst>
                                        <p:tav tm="0" fmla="#ppt_y-sin(pi*$)/27">
                                          <p:val>
                                            <p:fltVal val="0"/>
                                          </p:val>
                                        </p:tav>
                                        <p:tav tm="100000">
                                          <p:val>
                                            <p:fltVal val="1"/>
                                          </p:val>
                                        </p:tav>
                                      </p:tavLst>
                                    </p:anim>
                                    <p:anim calcmode="lin" valueType="num">
                                      <p:cBhvr>
                                        <p:cTn id="56" dur="41" tmFilter="0, 0; 0.125,0.2665; 0.25,0.4; 0.375,0.465; 0.5,0.5;  0.625,0.535; 0.75,0.6; 0.875,0.7335; 1,1">
                                          <p:stCondLst>
                                            <p:cond delay="414"/>
                                          </p:stCondLst>
                                        </p:cTn>
                                        <p:tgtEl>
                                          <p:spTgt spid="3"/>
                                        </p:tgtEl>
                                        <p:attrNameLst>
                                          <p:attrName>ppt_y</p:attrName>
                                        </p:attrNameLst>
                                      </p:cBhvr>
                                      <p:tavLst>
                                        <p:tav tm="0" fmla="#ppt_y-sin(pi*$)/81">
                                          <p:val>
                                            <p:fltVal val="0"/>
                                          </p:val>
                                        </p:tav>
                                        <p:tav tm="100000">
                                          <p:val>
                                            <p:fltVal val="1"/>
                                          </p:val>
                                        </p:tav>
                                      </p:tavLst>
                                    </p:anim>
                                    <p:animScale>
                                      <p:cBhvr>
                                        <p:cTn id="57" dur="7">
                                          <p:stCondLst>
                                            <p:cond delay="162"/>
                                          </p:stCondLst>
                                        </p:cTn>
                                        <p:tgtEl>
                                          <p:spTgt spid="3"/>
                                        </p:tgtEl>
                                      </p:cBhvr>
                                      <p:to x="100000" y="60000"/>
                                    </p:animScale>
                                    <p:animScale>
                                      <p:cBhvr>
                                        <p:cTn id="58" dur="41" decel="50000">
                                          <p:stCondLst>
                                            <p:cond delay="169"/>
                                          </p:stCondLst>
                                        </p:cTn>
                                        <p:tgtEl>
                                          <p:spTgt spid="3"/>
                                        </p:tgtEl>
                                      </p:cBhvr>
                                      <p:to x="100000" y="100000"/>
                                    </p:animScale>
                                    <p:animScale>
                                      <p:cBhvr>
                                        <p:cTn id="59" dur="7">
                                          <p:stCondLst>
                                            <p:cond delay="328"/>
                                          </p:stCondLst>
                                        </p:cTn>
                                        <p:tgtEl>
                                          <p:spTgt spid="3"/>
                                        </p:tgtEl>
                                      </p:cBhvr>
                                      <p:to x="100000" y="80000"/>
                                    </p:animScale>
                                    <p:animScale>
                                      <p:cBhvr>
                                        <p:cTn id="60" dur="41" decel="50000">
                                          <p:stCondLst>
                                            <p:cond delay="335"/>
                                          </p:stCondLst>
                                        </p:cTn>
                                        <p:tgtEl>
                                          <p:spTgt spid="3"/>
                                        </p:tgtEl>
                                      </p:cBhvr>
                                      <p:to x="100000" y="100000"/>
                                    </p:animScale>
                                    <p:animScale>
                                      <p:cBhvr>
                                        <p:cTn id="61" dur="7">
                                          <p:stCondLst>
                                            <p:cond delay="410"/>
                                          </p:stCondLst>
                                        </p:cTn>
                                        <p:tgtEl>
                                          <p:spTgt spid="3"/>
                                        </p:tgtEl>
                                      </p:cBhvr>
                                      <p:to x="100000" y="90000"/>
                                    </p:animScale>
                                    <p:animScale>
                                      <p:cBhvr>
                                        <p:cTn id="62" dur="41" decel="50000">
                                          <p:stCondLst>
                                            <p:cond delay="417"/>
                                          </p:stCondLst>
                                        </p:cTn>
                                        <p:tgtEl>
                                          <p:spTgt spid="3"/>
                                        </p:tgtEl>
                                      </p:cBhvr>
                                      <p:to x="100000" y="100000"/>
                                    </p:animScale>
                                    <p:animScale>
                                      <p:cBhvr>
                                        <p:cTn id="63" dur="7">
                                          <p:stCondLst>
                                            <p:cond delay="452"/>
                                          </p:stCondLst>
                                        </p:cTn>
                                        <p:tgtEl>
                                          <p:spTgt spid="3"/>
                                        </p:tgtEl>
                                      </p:cBhvr>
                                      <p:to x="100000" y="95000"/>
                                    </p:animScale>
                                    <p:animScale>
                                      <p:cBhvr>
                                        <p:cTn id="64" dur="41" decel="50000">
                                          <p:stCondLst>
                                            <p:cond delay="458"/>
                                          </p:stCondLst>
                                        </p:cTn>
                                        <p:tgtEl>
                                          <p:spTgt spid="3"/>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blinds(horizontal)">
                                      <p:cBhvr>
                                        <p:cTn id="69" dur="500"/>
                                        <p:tgtEl>
                                          <p:spTgt spid="24"/>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blinds(horizontal)">
                                      <p:cBhvr>
                                        <p:cTn id="7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1" grpId="0" animBg="1"/>
      <p:bldP spid="12" grpId="0" animBg="1"/>
      <p:bldP spid="13" grpId="0" animBg="1"/>
      <p:bldP spid="14" grpId="0" animBg="1"/>
      <p:bldP spid="15" grpId="0" animBg="1"/>
      <p:bldP spid="24" grpId="0"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1507"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1508"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1509"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1510"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1511"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五、企业疑问二：政府的补贴不好拿吧？获得之后是否带来很多束缚？</a:t>
            </a:r>
            <a:endParaRPr lang="en-US" sz="2000" b="1">
              <a:solidFill>
                <a:srgbClr val="E24B00"/>
              </a:solidFill>
              <a:latin typeface="Verdana" pitchFamily="34" charset="0"/>
              <a:ea typeface="微软雅黑" pitchFamily="34" charset="-122"/>
              <a:sym typeface="Verdana" pitchFamily="34" charset="0"/>
            </a:endParaRPr>
          </a:p>
        </p:txBody>
      </p:sp>
      <p:sp>
        <p:nvSpPr>
          <p:cNvPr id="30" name="Oval 1"/>
          <p:cNvSpPr>
            <a:spLocks noChangeArrowheads="1"/>
          </p:cNvSpPr>
          <p:nvPr/>
        </p:nvSpPr>
        <p:spPr bwMode="auto">
          <a:xfrm>
            <a:off x="2058988" y="2114550"/>
            <a:ext cx="1370012" cy="13700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广州科研经费预算</a:t>
            </a:r>
            <a:endParaRPr lang="en-US" altLang="zh-CN" sz="1400" b="1" dirty="0">
              <a:solidFill>
                <a:schemeClr val="tx1"/>
              </a:solidFill>
              <a:latin typeface="+mj-ea"/>
              <a:ea typeface="+mj-ea"/>
              <a:sym typeface="Arial" pitchFamily="34" charset="0"/>
            </a:endParaRPr>
          </a:p>
          <a:p>
            <a:pPr algn="ctr" defTabSz="949325">
              <a:defRPr/>
            </a:pPr>
            <a:r>
              <a:rPr lang="en-US" altLang="zh-CN" sz="1400" b="1" dirty="0">
                <a:solidFill>
                  <a:schemeClr val="tx1"/>
                </a:solidFill>
                <a:latin typeface="+mj-ea"/>
                <a:ea typeface="+mj-ea"/>
                <a:sym typeface="Arial" pitchFamily="34" charset="0"/>
              </a:rPr>
              <a:t>150</a:t>
            </a:r>
            <a:r>
              <a:rPr lang="zh-CN" altLang="en-US" sz="1400" b="1" dirty="0">
                <a:solidFill>
                  <a:schemeClr val="tx1"/>
                </a:solidFill>
                <a:latin typeface="+mj-ea"/>
                <a:ea typeface="+mj-ea"/>
                <a:sym typeface="Arial" pitchFamily="34" charset="0"/>
              </a:rPr>
              <a:t>亿</a:t>
            </a:r>
            <a:endParaRPr lang="zh-CN" altLang="zh-CN" sz="1400" b="1" dirty="0">
              <a:solidFill>
                <a:schemeClr val="tx1"/>
              </a:solidFill>
              <a:latin typeface="+mj-ea"/>
              <a:ea typeface="+mj-ea"/>
              <a:sym typeface="Arial" pitchFamily="34" charset="0"/>
            </a:endParaRPr>
          </a:p>
        </p:txBody>
      </p:sp>
      <p:sp>
        <p:nvSpPr>
          <p:cNvPr id="32" name="Oval 1"/>
          <p:cNvSpPr>
            <a:spLocks noChangeArrowheads="1"/>
          </p:cNvSpPr>
          <p:nvPr/>
        </p:nvSpPr>
        <p:spPr bwMode="auto">
          <a:xfrm>
            <a:off x="687388" y="2343150"/>
            <a:ext cx="912812"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协同创新</a:t>
            </a:r>
            <a:endParaRPr lang="zh-CN" altLang="zh-CN" sz="1400" b="1" dirty="0">
              <a:solidFill>
                <a:schemeClr val="tx1"/>
              </a:solidFill>
              <a:latin typeface="+mj-ea"/>
              <a:ea typeface="+mj-ea"/>
              <a:sym typeface="Arial" pitchFamily="34" charset="0"/>
            </a:endParaRPr>
          </a:p>
        </p:txBody>
      </p:sp>
      <p:sp>
        <p:nvSpPr>
          <p:cNvPr id="33" name="Oval 1"/>
          <p:cNvSpPr>
            <a:spLocks noChangeArrowheads="1"/>
          </p:cNvSpPr>
          <p:nvPr/>
        </p:nvSpPr>
        <p:spPr bwMode="auto">
          <a:xfrm>
            <a:off x="1144588" y="3409950"/>
            <a:ext cx="912812"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技术研究</a:t>
            </a:r>
            <a:endParaRPr lang="zh-CN" altLang="zh-CN" sz="1400" b="1" dirty="0">
              <a:solidFill>
                <a:schemeClr val="tx1"/>
              </a:solidFill>
              <a:latin typeface="+mj-ea"/>
              <a:ea typeface="+mj-ea"/>
              <a:sym typeface="Arial" pitchFamily="34" charset="0"/>
            </a:endParaRPr>
          </a:p>
        </p:txBody>
      </p:sp>
      <p:sp>
        <p:nvSpPr>
          <p:cNvPr id="34" name="Oval 1"/>
          <p:cNvSpPr>
            <a:spLocks noChangeArrowheads="1"/>
          </p:cNvSpPr>
          <p:nvPr/>
        </p:nvSpPr>
        <p:spPr bwMode="auto">
          <a:xfrm>
            <a:off x="3352800" y="1277938"/>
            <a:ext cx="912813" cy="912812"/>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众创空间</a:t>
            </a:r>
            <a:endParaRPr lang="zh-CN" altLang="zh-CN" sz="1400" b="1" dirty="0">
              <a:solidFill>
                <a:schemeClr val="tx1"/>
              </a:solidFill>
              <a:latin typeface="+mj-ea"/>
              <a:ea typeface="+mj-ea"/>
              <a:sym typeface="Arial" pitchFamily="34" charset="0"/>
            </a:endParaRPr>
          </a:p>
        </p:txBody>
      </p:sp>
      <p:sp>
        <p:nvSpPr>
          <p:cNvPr id="35" name="Oval 1"/>
          <p:cNvSpPr>
            <a:spLocks noChangeArrowheads="1"/>
          </p:cNvSpPr>
          <p:nvPr/>
        </p:nvSpPr>
        <p:spPr bwMode="auto">
          <a:xfrm>
            <a:off x="3811588" y="2343150"/>
            <a:ext cx="912812"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科技金融</a:t>
            </a:r>
            <a:endParaRPr lang="zh-CN" altLang="zh-CN" sz="1400" b="1" dirty="0">
              <a:solidFill>
                <a:schemeClr val="tx1"/>
              </a:solidFill>
              <a:latin typeface="+mj-ea"/>
              <a:ea typeface="+mj-ea"/>
              <a:sym typeface="Arial" pitchFamily="34" charset="0"/>
            </a:endParaRPr>
          </a:p>
        </p:txBody>
      </p:sp>
      <p:sp>
        <p:nvSpPr>
          <p:cNvPr id="36" name="Oval 1"/>
          <p:cNvSpPr>
            <a:spLocks noChangeArrowheads="1"/>
          </p:cNvSpPr>
          <p:nvPr/>
        </p:nvSpPr>
        <p:spPr bwMode="auto">
          <a:xfrm>
            <a:off x="3429000" y="3486150"/>
            <a:ext cx="912813"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创新服务</a:t>
            </a:r>
            <a:endParaRPr lang="zh-CN" altLang="zh-CN" sz="1400" b="1" dirty="0">
              <a:solidFill>
                <a:schemeClr val="tx1"/>
              </a:solidFill>
              <a:latin typeface="+mj-ea"/>
              <a:ea typeface="+mj-ea"/>
              <a:sym typeface="Arial" pitchFamily="34" charset="0"/>
            </a:endParaRPr>
          </a:p>
        </p:txBody>
      </p:sp>
      <p:cxnSp>
        <p:nvCxnSpPr>
          <p:cNvPr id="38" name="直接箭头连接符 37"/>
          <p:cNvCxnSpPr>
            <a:stCxn id="31" idx="5"/>
            <a:endCxn id="30" idx="1"/>
          </p:cNvCxnSpPr>
          <p:nvPr/>
        </p:nvCxnSpPr>
        <p:spPr bwMode="auto">
          <a:xfrm rot="16200000" flipH="1">
            <a:off x="1885950" y="1941513"/>
            <a:ext cx="333375" cy="412750"/>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40" name="直接箭头连接符 39"/>
          <p:cNvCxnSpPr>
            <a:stCxn id="32" idx="6"/>
            <a:endCxn id="30" idx="2"/>
          </p:cNvCxnSpPr>
          <p:nvPr/>
        </p:nvCxnSpPr>
        <p:spPr bwMode="auto">
          <a:xfrm>
            <a:off x="1600200" y="2798763"/>
            <a:ext cx="458788" cy="3175"/>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43" name="直接箭头连接符 42"/>
          <p:cNvCxnSpPr>
            <a:stCxn id="33" idx="7"/>
            <a:endCxn id="30" idx="3"/>
          </p:cNvCxnSpPr>
          <p:nvPr/>
        </p:nvCxnSpPr>
        <p:spPr bwMode="auto">
          <a:xfrm rot="5400000" flipH="1" flipV="1">
            <a:off x="1962151" y="3246437"/>
            <a:ext cx="258762" cy="334963"/>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46" name="直接箭头连接符 45"/>
          <p:cNvCxnSpPr>
            <a:stCxn id="30" idx="7"/>
            <a:endCxn id="34" idx="3"/>
          </p:cNvCxnSpPr>
          <p:nvPr/>
        </p:nvCxnSpPr>
        <p:spPr bwMode="auto">
          <a:xfrm rot="5400000" flipH="1" flipV="1">
            <a:off x="3228975" y="2057400"/>
            <a:ext cx="257175" cy="257175"/>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49" name="直接箭头连接符 48"/>
          <p:cNvCxnSpPr>
            <a:stCxn id="35" idx="2"/>
            <a:endCxn id="30" idx="6"/>
          </p:cNvCxnSpPr>
          <p:nvPr/>
        </p:nvCxnSpPr>
        <p:spPr bwMode="auto">
          <a:xfrm rot="10800000">
            <a:off x="3429000" y="2798763"/>
            <a:ext cx="382588" cy="3175"/>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52" name="直接箭头连接符 51"/>
          <p:cNvCxnSpPr>
            <a:stCxn id="36" idx="1"/>
            <a:endCxn id="30" idx="5"/>
          </p:cNvCxnSpPr>
          <p:nvPr/>
        </p:nvCxnSpPr>
        <p:spPr bwMode="auto">
          <a:xfrm rot="16200000" flipV="1">
            <a:off x="3228182" y="3285331"/>
            <a:ext cx="334962" cy="333375"/>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sp>
        <p:nvSpPr>
          <p:cNvPr id="56" name="Oval 1"/>
          <p:cNvSpPr>
            <a:spLocks noChangeArrowheads="1"/>
          </p:cNvSpPr>
          <p:nvPr/>
        </p:nvSpPr>
        <p:spPr bwMode="auto">
          <a:xfrm>
            <a:off x="2286000" y="3792538"/>
            <a:ext cx="912813" cy="912812"/>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科技人才</a:t>
            </a:r>
            <a:endParaRPr lang="zh-CN" altLang="zh-CN" sz="1400" b="1" dirty="0">
              <a:solidFill>
                <a:schemeClr val="tx1"/>
              </a:solidFill>
              <a:latin typeface="+mj-ea"/>
              <a:ea typeface="+mj-ea"/>
              <a:sym typeface="Arial" pitchFamily="34" charset="0"/>
            </a:endParaRPr>
          </a:p>
        </p:txBody>
      </p:sp>
      <p:sp>
        <p:nvSpPr>
          <p:cNvPr id="57" name="Oval 1"/>
          <p:cNvSpPr>
            <a:spLocks noChangeArrowheads="1"/>
          </p:cNvSpPr>
          <p:nvPr/>
        </p:nvSpPr>
        <p:spPr bwMode="auto">
          <a:xfrm>
            <a:off x="2287588" y="895350"/>
            <a:ext cx="912812"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孵化器</a:t>
            </a:r>
            <a:endParaRPr lang="zh-CN" altLang="zh-CN" sz="1400" b="1" dirty="0">
              <a:solidFill>
                <a:schemeClr val="tx1"/>
              </a:solidFill>
              <a:latin typeface="+mj-ea"/>
              <a:ea typeface="+mj-ea"/>
              <a:sym typeface="Arial" pitchFamily="34" charset="0"/>
            </a:endParaRPr>
          </a:p>
        </p:txBody>
      </p:sp>
      <p:cxnSp>
        <p:nvCxnSpPr>
          <p:cNvPr id="58" name="直接箭头连接符 57"/>
          <p:cNvCxnSpPr>
            <a:stCxn id="30" idx="0"/>
            <a:endCxn id="57" idx="4"/>
          </p:cNvCxnSpPr>
          <p:nvPr/>
        </p:nvCxnSpPr>
        <p:spPr bwMode="auto">
          <a:xfrm rot="5400000" flipH="1" flipV="1">
            <a:off x="2590006" y="1961357"/>
            <a:ext cx="307975" cy="1588"/>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61" name="直接箭头连接符 60"/>
          <p:cNvCxnSpPr>
            <a:stCxn id="56" idx="0"/>
            <a:endCxn id="30" idx="4"/>
          </p:cNvCxnSpPr>
          <p:nvPr/>
        </p:nvCxnSpPr>
        <p:spPr bwMode="auto">
          <a:xfrm rot="5400000" flipH="1" flipV="1">
            <a:off x="2589213" y="3636963"/>
            <a:ext cx="307975" cy="3175"/>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sp>
        <p:nvSpPr>
          <p:cNvPr id="64" name="Oval 1"/>
          <p:cNvSpPr>
            <a:spLocks noChangeArrowheads="1"/>
          </p:cNvSpPr>
          <p:nvPr/>
        </p:nvSpPr>
        <p:spPr bwMode="auto">
          <a:xfrm>
            <a:off x="5106988" y="2114550"/>
            <a:ext cx="1370012" cy="13700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政府补助经费</a:t>
            </a:r>
            <a:endParaRPr lang="zh-CN" altLang="zh-CN" sz="1400" b="1" dirty="0">
              <a:solidFill>
                <a:schemeClr val="tx1"/>
              </a:solidFill>
              <a:latin typeface="+mj-ea"/>
              <a:ea typeface="+mj-ea"/>
              <a:sym typeface="Arial" pitchFamily="34" charset="0"/>
            </a:endParaRPr>
          </a:p>
        </p:txBody>
      </p:sp>
      <p:sp>
        <p:nvSpPr>
          <p:cNvPr id="65" name="Oval 1"/>
          <p:cNvSpPr>
            <a:spLocks noChangeArrowheads="1"/>
          </p:cNvSpPr>
          <p:nvPr/>
        </p:nvSpPr>
        <p:spPr bwMode="auto">
          <a:xfrm>
            <a:off x="7392988" y="819150"/>
            <a:ext cx="912812"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人员工资</a:t>
            </a:r>
            <a:endParaRPr lang="zh-CN" altLang="zh-CN" sz="1400" b="1" dirty="0">
              <a:solidFill>
                <a:schemeClr val="tx1"/>
              </a:solidFill>
              <a:latin typeface="+mj-ea"/>
              <a:ea typeface="+mj-ea"/>
              <a:sym typeface="Arial" pitchFamily="34" charset="0"/>
            </a:endParaRPr>
          </a:p>
        </p:txBody>
      </p:sp>
      <p:sp>
        <p:nvSpPr>
          <p:cNvPr id="66" name="Oval 1"/>
          <p:cNvSpPr>
            <a:spLocks noChangeArrowheads="1"/>
          </p:cNvSpPr>
          <p:nvPr/>
        </p:nvSpPr>
        <p:spPr bwMode="auto">
          <a:xfrm>
            <a:off x="7392988" y="1809750"/>
            <a:ext cx="912812"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材料采购</a:t>
            </a:r>
            <a:endParaRPr lang="zh-CN" altLang="zh-CN" sz="1400" b="1" dirty="0">
              <a:solidFill>
                <a:schemeClr val="tx1"/>
              </a:solidFill>
              <a:latin typeface="+mj-ea"/>
              <a:ea typeface="+mj-ea"/>
              <a:sym typeface="Arial" pitchFamily="34" charset="0"/>
            </a:endParaRPr>
          </a:p>
        </p:txBody>
      </p:sp>
      <p:sp>
        <p:nvSpPr>
          <p:cNvPr id="67" name="Oval 1"/>
          <p:cNvSpPr>
            <a:spLocks noChangeArrowheads="1"/>
          </p:cNvSpPr>
          <p:nvPr/>
        </p:nvSpPr>
        <p:spPr bwMode="auto">
          <a:xfrm>
            <a:off x="7392988" y="2801938"/>
            <a:ext cx="912812" cy="912812"/>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设备采购</a:t>
            </a:r>
            <a:endParaRPr lang="zh-CN" altLang="zh-CN" sz="1400" b="1" dirty="0">
              <a:solidFill>
                <a:schemeClr val="tx1"/>
              </a:solidFill>
              <a:latin typeface="+mj-ea"/>
              <a:ea typeface="+mj-ea"/>
              <a:sym typeface="Arial" pitchFamily="34" charset="0"/>
            </a:endParaRPr>
          </a:p>
        </p:txBody>
      </p:sp>
      <p:sp>
        <p:nvSpPr>
          <p:cNvPr id="68" name="Oval 1"/>
          <p:cNvSpPr>
            <a:spLocks noChangeArrowheads="1"/>
          </p:cNvSpPr>
          <p:nvPr/>
        </p:nvSpPr>
        <p:spPr bwMode="auto">
          <a:xfrm>
            <a:off x="7391400" y="3792538"/>
            <a:ext cx="912813" cy="912812"/>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样机生产</a:t>
            </a:r>
            <a:endParaRPr lang="zh-CN" altLang="zh-CN" sz="1400" b="1" dirty="0">
              <a:solidFill>
                <a:schemeClr val="tx1"/>
              </a:solidFill>
              <a:latin typeface="+mj-ea"/>
              <a:ea typeface="+mj-ea"/>
              <a:sym typeface="Arial" pitchFamily="34" charset="0"/>
            </a:endParaRPr>
          </a:p>
        </p:txBody>
      </p:sp>
      <p:cxnSp>
        <p:nvCxnSpPr>
          <p:cNvPr id="69" name="直接箭头连接符 68"/>
          <p:cNvCxnSpPr>
            <a:stCxn id="65" idx="2"/>
            <a:endCxn id="64" idx="6"/>
          </p:cNvCxnSpPr>
          <p:nvPr/>
        </p:nvCxnSpPr>
        <p:spPr bwMode="auto">
          <a:xfrm rot="10800000" flipV="1">
            <a:off x="6477000" y="1274763"/>
            <a:ext cx="915988" cy="1524000"/>
          </a:xfrm>
          <a:prstGeom prst="straightConnector1">
            <a:avLst/>
          </a:prstGeom>
          <a:ln>
            <a:headEnd type="triangl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72" name="直接箭头连接符 71"/>
          <p:cNvCxnSpPr>
            <a:endCxn id="64" idx="6"/>
          </p:cNvCxnSpPr>
          <p:nvPr/>
        </p:nvCxnSpPr>
        <p:spPr bwMode="auto">
          <a:xfrm rot="10800000" flipV="1">
            <a:off x="6477000" y="2116138"/>
            <a:ext cx="963613" cy="682625"/>
          </a:xfrm>
          <a:prstGeom prst="straightConnector1">
            <a:avLst/>
          </a:prstGeom>
          <a:ln>
            <a:headEnd type="triangl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75" name="直接箭头连接符 74"/>
          <p:cNvCxnSpPr>
            <a:stCxn id="67" idx="2"/>
            <a:endCxn id="64" idx="6"/>
          </p:cNvCxnSpPr>
          <p:nvPr/>
        </p:nvCxnSpPr>
        <p:spPr bwMode="auto">
          <a:xfrm rot="10800000">
            <a:off x="6477000" y="2798763"/>
            <a:ext cx="915988" cy="460375"/>
          </a:xfrm>
          <a:prstGeom prst="straightConnector1">
            <a:avLst/>
          </a:prstGeom>
          <a:ln>
            <a:headEnd type="triangl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85" name="直接箭头连接符 84"/>
          <p:cNvCxnSpPr>
            <a:stCxn id="64" idx="6"/>
            <a:endCxn id="68" idx="2"/>
          </p:cNvCxnSpPr>
          <p:nvPr/>
        </p:nvCxnSpPr>
        <p:spPr bwMode="auto">
          <a:xfrm>
            <a:off x="6477000" y="2798763"/>
            <a:ext cx="914400" cy="1450975"/>
          </a:xfrm>
          <a:prstGeom prst="straightConnector1">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grpSp>
        <p:nvGrpSpPr>
          <p:cNvPr id="21538" name="组合 106"/>
          <p:cNvGrpSpPr>
            <a:grpSpLocks/>
          </p:cNvGrpSpPr>
          <p:nvPr/>
        </p:nvGrpSpPr>
        <p:grpSpPr bwMode="auto">
          <a:xfrm>
            <a:off x="685800" y="895350"/>
            <a:ext cx="4037013" cy="3810000"/>
            <a:chOff x="685800" y="895350"/>
            <a:chExt cx="4037012" cy="3810000"/>
          </a:xfrm>
        </p:grpSpPr>
        <p:sp>
          <p:nvSpPr>
            <p:cNvPr id="31" name="Oval 1"/>
            <p:cNvSpPr>
              <a:spLocks noChangeArrowheads="1"/>
            </p:cNvSpPr>
            <p:nvPr/>
          </p:nvSpPr>
          <p:spPr bwMode="auto">
            <a:xfrm>
              <a:off x="1066800" y="1201738"/>
              <a:ext cx="912813" cy="912812"/>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创新企业</a:t>
              </a:r>
              <a:endParaRPr lang="zh-CN" altLang="zh-CN" sz="1400" b="1" dirty="0">
                <a:solidFill>
                  <a:schemeClr val="tx1"/>
                </a:solidFill>
                <a:latin typeface="+mj-ea"/>
                <a:ea typeface="+mj-ea"/>
                <a:sym typeface="Arial" pitchFamily="34" charset="0"/>
              </a:endParaRPr>
            </a:p>
          </p:txBody>
        </p:sp>
        <p:sp>
          <p:nvSpPr>
            <p:cNvPr id="91" name="Oval 1"/>
            <p:cNvSpPr>
              <a:spLocks noChangeArrowheads="1"/>
            </p:cNvSpPr>
            <p:nvPr/>
          </p:nvSpPr>
          <p:spPr bwMode="auto">
            <a:xfrm>
              <a:off x="685800" y="2343150"/>
              <a:ext cx="912813"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协同创新</a:t>
              </a:r>
              <a:endParaRPr lang="zh-CN" altLang="zh-CN" sz="1400" b="1" dirty="0">
                <a:solidFill>
                  <a:schemeClr val="tx1"/>
                </a:solidFill>
                <a:latin typeface="+mj-ea"/>
                <a:ea typeface="+mj-ea"/>
                <a:sym typeface="Arial" pitchFamily="34" charset="0"/>
              </a:endParaRPr>
            </a:p>
          </p:txBody>
        </p:sp>
        <p:sp>
          <p:nvSpPr>
            <p:cNvPr id="92" name="Oval 1"/>
            <p:cNvSpPr>
              <a:spLocks noChangeArrowheads="1"/>
            </p:cNvSpPr>
            <p:nvPr/>
          </p:nvSpPr>
          <p:spPr bwMode="auto">
            <a:xfrm>
              <a:off x="1143000" y="3409950"/>
              <a:ext cx="912813"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技术研究</a:t>
              </a:r>
              <a:endParaRPr lang="zh-CN" altLang="zh-CN" sz="1400" b="1" dirty="0">
                <a:solidFill>
                  <a:schemeClr val="tx1"/>
                </a:solidFill>
                <a:latin typeface="+mj-ea"/>
                <a:ea typeface="+mj-ea"/>
                <a:sym typeface="Arial" pitchFamily="34" charset="0"/>
              </a:endParaRPr>
            </a:p>
          </p:txBody>
        </p:sp>
        <p:sp>
          <p:nvSpPr>
            <p:cNvPr id="93" name="Oval 1"/>
            <p:cNvSpPr>
              <a:spLocks noChangeArrowheads="1"/>
            </p:cNvSpPr>
            <p:nvPr/>
          </p:nvSpPr>
          <p:spPr bwMode="auto">
            <a:xfrm>
              <a:off x="3351212" y="1277938"/>
              <a:ext cx="912812" cy="912812"/>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众创空间</a:t>
              </a:r>
              <a:endParaRPr lang="zh-CN" altLang="zh-CN" sz="1400" b="1" dirty="0">
                <a:solidFill>
                  <a:schemeClr val="tx1"/>
                </a:solidFill>
                <a:latin typeface="+mj-ea"/>
                <a:ea typeface="+mj-ea"/>
                <a:sym typeface="Arial" pitchFamily="34" charset="0"/>
              </a:endParaRPr>
            </a:p>
          </p:txBody>
        </p:sp>
        <p:sp>
          <p:nvSpPr>
            <p:cNvPr id="94" name="Oval 1"/>
            <p:cNvSpPr>
              <a:spLocks noChangeArrowheads="1"/>
            </p:cNvSpPr>
            <p:nvPr/>
          </p:nvSpPr>
          <p:spPr bwMode="auto">
            <a:xfrm>
              <a:off x="3809999" y="2343150"/>
              <a:ext cx="912813"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科技金融</a:t>
              </a:r>
              <a:endParaRPr lang="zh-CN" altLang="zh-CN" sz="1400" b="1" dirty="0">
                <a:solidFill>
                  <a:schemeClr val="tx1"/>
                </a:solidFill>
                <a:latin typeface="+mj-ea"/>
                <a:ea typeface="+mj-ea"/>
                <a:sym typeface="Arial" pitchFamily="34" charset="0"/>
              </a:endParaRPr>
            </a:p>
          </p:txBody>
        </p:sp>
        <p:sp>
          <p:nvSpPr>
            <p:cNvPr id="95" name="Oval 1"/>
            <p:cNvSpPr>
              <a:spLocks noChangeArrowheads="1"/>
            </p:cNvSpPr>
            <p:nvPr/>
          </p:nvSpPr>
          <p:spPr bwMode="auto">
            <a:xfrm>
              <a:off x="3427412" y="3486150"/>
              <a:ext cx="912812"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创新服务</a:t>
              </a:r>
              <a:endParaRPr lang="zh-CN" altLang="zh-CN" sz="1400" b="1" dirty="0">
                <a:solidFill>
                  <a:schemeClr val="tx1"/>
                </a:solidFill>
                <a:latin typeface="+mj-ea"/>
                <a:ea typeface="+mj-ea"/>
                <a:sym typeface="Arial" pitchFamily="34" charset="0"/>
              </a:endParaRPr>
            </a:p>
          </p:txBody>
        </p:sp>
        <p:sp>
          <p:nvSpPr>
            <p:cNvPr id="102" name="Oval 1"/>
            <p:cNvSpPr>
              <a:spLocks noChangeArrowheads="1"/>
            </p:cNvSpPr>
            <p:nvPr/>
          </p:nvSpPr>
          <p:spPr bwMode="auto">
            <a:xfrm>
              <a:off x="2284413" y="3792538"/>
              <a:ext cx="912812" cy="912812"/>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科技人才</a:t>
              </a:r>
              <a:endParaRPr lang="zh-CN" altLang="zh-CN" sz="1400" b="1" dirty="0">
                <a:solidFill>
                  <a:schemeClr val="tx1"/>
                </a:solidFill>
                <a:latin typeface="+mj-ea"/>
                <a:ea typeface="+mj-ea"/>
                <a:sym typeface="Arial" pitchFamily="34" charset="0"/>
              </a:endParaRPr>
            </a:p>
          </p:txBody>
        </p:sp>
        <p:sp>
          <p:nvSpPr>
            <p:cNvPr id="103" name="Oval 1"/>
            <p:cNvSpPr>
              <a:spLocks noChangeArrowheads="1"/>
            </p:cNvSpPr>
            <p:nvPr/>
          </p:nvSpPr>
          <p:spPr bwMode="auto">
            <a:xfrm>
              <a:off x="2286000" y="895350"/>
              <a:ext cx="912813" cy="912813"/>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defTabSz="949325">
                <a:defRPr/>
              </a:pPr>
              <a:r>
                <a:rPr lang="zh-CN" altLang="en-US" sz="1400" b="1" dirty="0">
                  <a:solidFill>
                    <a:schemeClr val="tx1"/>
                  </a:solidFill>
                  <a:latin typeface="+mj-ea"/>
                  <a:ea typeface="+mj-ea"/>
                  <a:sym typeface="Arial" pitchFamily="34" charset="0"/>
                </a:rPr>
                <a:t>孵化器</a:t>
              </a:r>
              <a:endParaRPr lang="zh-CN" altLang="zh-CN" sz="1400" b="1" dirty="0">
                <a:solidFill>
                  <a:schemeClr val="tx1"/>
                </a:solidFill>
                <a:latin typeface="+mj-ea"/>
                <a:ea typeface="+mj-ea"/>
                <a:sym typeface="Arial" pitchFamily="34" charset="0"/>
              </a:endParaRPr>
            </a:p>
          </p:txBody>
        </p:sp>
      </p:grpSp>
      <p:grpSp>
        <p:nvGrpSpPr>
          <p:cNvPr id="21539" name="组合 105"/>
          <p:cNvGrpSpPr>
            <a:grpSpLocks/>
          </p:cNvGrpSpPr>
          <p:nvPr/>
        </p:nvGrpSpPr>
        <p:grpSpPr bwMode="auto">
          <a:xfrm>
            <a:off x="1598613" y="1808163"/>
            <a:ext cx="2211387" cy="1984375"/>
            <a:chOff x="1598612" y="1808956"/>
            <a:chExt cx="2211388" cy="1983582"/>
          </a:xfrm>
        </p:grpSpPr>
        <p:cxnSp>
          <p:nvCxnSpPr>
            <p:cNvPr id="96" name="直接箭头连接符 95"/>
            <p:cNvCxnSpPr/>
            <p:nvPr/>
          </p:nvCxnSpPr>
          <p:spPr bwMode="auto">
            <a:xfrm rot="16200000" flipH="1">
              <a:off x="1883635" y="1941376"/>
              <a:ext cx="334828" cy="412750"/>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97" name="直接箭头连接符 96"/>
            <p:cNvCxnSpPr>
              <a:stCxn id="91" idx="6"/>
            </p:cNvCxnSpPr>
            <p:nvPr/>
          </p:nvCxnSpPr>
          <p:spPr bwMode="auto">
            <a:xfrm>
              <a:off x="1598612" y="2799160"/>
              <a:ext cx="458787" cy="1586"/>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98" name="直接箭头连接符 97"/>
            <p:cNvCxnSpPr>
              <a:stCxn id="92" idx="7"/>
            </p:cNvCxnSpPr>
            <p:nvPr/>
          </p:nvCxnSpPr>
          <p:spPr bwMode="auto">
            <a:xfrm rot="5400000" flipH="1" flipV="1">
              <a:off x="1959820" y="3245796"/>
              <a:ext cx="260246" cy="334962"/>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99" name="直接箭头连接符 98"/>
            <p:cNvCxnSpPr>
              <a:endCxn id="93" idx="3"/>
            </p:cNvCxnSpPr>
            <p:nvPr/>
          </p:nvCxnSpPr>
          <p:spPr bwMode="auto">
            <a:xfrm rot="5400000" flipH="1" flipV="1">
              <a:off x="3226646" y="2057248"/>
              <a:ext cx="258659" cy="257175"/>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00" name="直接箭头连接符 99"/>
            <p:cNvCxnSpPr>
              <a:stCxn id="94" idx="2"/>
            </p:cNvCxnSpPr>
            <p:nvPr/>
          </p:nvCxnSpPr>
          <p:spPr bwMode="auto">
            <a:xfrm rot="10800000">
              <a:off x="3427413" y="2799160"/>
              <a:ext cx="382587" cy="1586"/>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01" name="直接箭头连接符 100"/>
            <p:cNvCxnSpPr>
              <a:stCxn id="95" idx="1"/>
            </p:cNvCxnSpPr>
            <p:nvPr/>
          </p:nvCxnSpPr>
          <p:spPr bwMode="auto">
            <a:xfrm rot="16200000" flipV="1">
              <a:off x="3225868" y="3284673"/>
              <a:ext cx="336416" cy="333375"/>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04" name="直接箭头连接符 103"/>
            <p:cNvCxnSpPr>
              <a:endCxn id="103" idx="4"/>
            </p:cNvCxnSpPr>
            <p:nvPr/>
          </p:nvCxnSpPr>
          <p:spPr bwMode="auto">
            <a:xfrm rot="5400000" flipH="1" flipV="1">
              <a:off x="2589274" y="1961295"/>
              <a:ext cx="306265" cy="1587"/>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05" name="直接箭头连接符 104"/>
            <p:cNvCxnSpPr>
              <a:stCxn id="102" idx="0"/>
            </p:cNvCxnSpPr>
            <p:nvPr/>
          </p:nvCxnSpPr>
          <p:spPr bwMode="auto">
            <a:xfrm rot="5400000" flipH="1" flipV="1">
              <a:off x="2586892" y="3637819"/>
              <a:ext cx="307852" cy="1588"/>
            </a:xfrm>
            <a:prstGeom prst="straightConnector1">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gr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blinds(horizontal)">
                                      <p:cBhvr>
                                        <p:cTn id="13" dur="500"/>
                                        <p:tgtEl>
                                          <p:spTgt spid="6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blinds(horizontal)">
                                      <p:cBhvr>
                                        <p:cTn id="18" dur="500"/>
                                        <p:tgtEl>
                                          <p:spTgt spid="69"/>
                                        </p:tgtEl>
                                      </p:cBhvr>
                                    </p:animEffect>
                                  </p:childTnLst>
                                </p:cTn>
                              </p:par>
                            </p:childTnLst>
                          </p:cTn>
                        </p:par>
                        <p:par>
                          <p:cTn id="19" fill="hold">
                            <p:stCondLst>
                              <p:cond delay="500"/>
                            </p:stCondLst>
                            <p:childTnLst>
                              <p:par>
                                <p:cTn id="20" presetID="3" presetClass="entr" presetSubtype="10" fill="hold" grpId="0"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blinds(horizontal)">
                                      <p:cBhvr>
                                        <p:cTn id="22" dur="500"/>
                                        <p:tgtEl>
                                          <p:spTgt spid="6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2"/>
                                        </p:tgtEl>
                                        <p:attrNameLst>
                                          <p:attrName>style.visibility</p:attrName>
                                        </p:attrNameLst>
                                      </p:cBhvr>
                                      <p:to>
                                        <p:strVal val="visible"/>
                                      </p:to>
                                    </p:set>
                                    <p:animEffect transition="in" filter="blinds(horizontal)">
                                      <p:cBhvr>
                                        <p:cTn id="27" dur="500"/>
                                        <p:tgtEl>
                                          <p:spTgt spid="72"/>
                                        </p:tgtEl>
                                      </p:cBhvr>
                                    </p:animEffect>
                                  </p:childTnLst>
                                </p:cTn>
                              </p:par>
                            </p:childTnLst>
                          </p:cTn>
                        </p:par>
                        <p:par>
                          <p:cTn id="28" fill="hold">
                            <p:stCondLst>
                              <p:cond delay="500"/>
                            </p:stCondLst>
                            <p:childTnLst>
                              <p:par>
                                <p:cTn id="29" presetID="3" presetClass="entr" presetSubtype="10"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Effect transition="in" filter="blinds(horizontal)">
                                      <p:cBhvr>
                                        <p:cTn id="31" dur="500"/>
                                        <p:tgtEl>
                                          <p:spTgt spid="6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75"/>
                                        </p:tgtEl>
                                        <p:attrNameLst>
                                          <p:attrName>style.visibility</p:attrName>
                                        </p:attrNameLst>
                                      </p:cBhvr>
                                      <p:to>
                                        <p:strVal val="visible"/>
                                      </p:to>
                                    </p:set>
                                    <p:animEffect transition="in" filter="blinds(horizontal)">
                                      <p:cBhvr>
                                        <p:cTn id="36" dur="500"/>
                                        <p:tgtEl>
                                          <p:spTgt spid="75"/>
                                        </p:tgtEl>
                                      </p:cBhvr>
                                    </p:animEffect>
                                  </p:childTnLst>
                                </p:cTn>
                              </p:par>
                            </p:childTnLst>
                          </p:cTn>
                        </p:par>
                        <p:par>
                          <p:cTn id="37" fill="hold">
                            <p:stCondLst>
                              <p:cond delay="500"/>
                            </p:stCondLst>
                            <p:childTnLst>
                              <p:par>
                                <p:cTn id="38" presetID="3" presetClass="entr" presetSubtype="10" fill="hold" grpId="0" nodeType="afterEffect">
                                  <p:stCondLst>
                                    <p:cond delay="0"/>
                                  </p:stCondLst>
                                  <p:childTnLst>
                                    <p:set>
                                      <p:cBhvr>
                                        <p:cTn id="39" dur="1" fill="hold">
                                          <p:stCondLst>
                                            <p:cond delay="0"/>
                                          </p:stCondLst>
                                        </p:cTn>
                                        <p:tgtEl>
                                          <p:spTgt spid="67"/>
                                        </p:tgtEl>
                                        <p:attrNameLst>
                                          <p:attrName>style.visibility</p:attrName>
                                        </p:attrNameLst>
                                      </p:cBhvr>
                                      <p:to>
                                        <p:strVal val="visible"/>
                                      </p:to>
                                    </p:set>
                                    <p:animEffect transition="in" filter="blinds(horizontal)">
                                      <p:cBhvr>
                                        <p:cTn id="40" dur="500"/>
                                        <p:tgtEl>
                                          <p:spTgt spid="67"/>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85"/>
                                        </p:tgtEl>
                                        <p:attrNameLst>
                                          <p:attrName>style.visibility</p:attrName>
                                        </p:attrNameLst>
                                      </p:cBhvr>
                                      <p:to>
                                        <p:strVal val="visible"/>
                                      </p:to>
                                    </p:set>
                                    <p:animEffect transition="in" filter="blinds(horizontal)">
                                      <p:cBhvr>
                                        <p:cTn id="45" dur="500"/>
                                        <p:tgtEl>
                                          <p:spTgt spid="85"/>
                                        </p:tgtEl>
                                      </p:cBhvr>
                                    </p:animEffect>
                                  </p:childTnLst>
                                </p:cTn>
                              </p:par>
                            </p:childTnLst>
                          </p:cTn>
                        </p:par>
                        <p:par>
                          <p:cTn id="46" fill="hold">
                            <p:stCondLst>
                              <p:cond delay="500"/>
                            </p:stCondLst>
                            <p:childTnLst>
                              <p:par>
                                <p:cTn id="47" presetID="3" presetClass="entr" presetSubtype="10" fill="hold" grpId="0" nodeType="afterEffect">
                                  <p:stCondLst>
                                    <p:cond delay="0"/>
                                  </p:stCondLst>
                                  <p:childTnLst>
                                    <p:set>
                                      <p:cBhvr>
                                        <p:cTn id="48" dur="1" fill="hold">
                                          <p:stCondLst>
                                            <p:cond delay="0"/>
                                          </p:stCondLst>
                                        </p:cTn>
                                        <p:tgtEl>
                                          <p:spTgt spid="68"/>
                                        </p:tgtEl>
                                        <p:attrNameLst>
                                          <p:attrName>style.visibility</p:attrName>
                                        </p:attrNameLst>
                                      </p:cBhvr>
                                      <p:to>
                                        <p:strVal val="visible"/>
                                      </p:to>
                                    </p:set>
                                    <p:animEffect transition="in" filter="blinds(horizontal)">
                                      <p:cBhvr>
                                        <p:cTn id="49"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64" grpId="0" animBg="1"/>
      <p:bldP spid="65" grpId="0" animBg="1"/>
      <p:bldP spid="66" grpId="0" animBg="1"/>
      <p:bldP spid="67" grpId="0" animBg="1"/>
      <p:bldP spid="6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eader_strip_lt"/>
          <p:cNvPicPr>
            <a:picLocks noChangeAspect="1" noChangeArrowheads="1"/>
          </p:cNvPicPr>
          <p:nvPr/>
        </p:nvPicPr>
        <p:blipFill>
          <a:blip r:embed="rId2" cstate="print"/>
          <a:srcRect/>
          <a:stretch>
            <a:fillRect/>
          </a:stretch>
        </p:blipFill>
        <p:spPr bwMode="auto">
          <a:xfrm>
            <a:off x="0" y="0"/>
            <a:ext cx="9142413" cy="336550"/>
          </a:xfrm>
          <a:prstGeom prst="rect">
            <a:avLst/>
          </a:prstGeom>
          <a:noFill/>
          <a:ln w="9525">
            <a:noFill/>
            <a:miter lim="800000"/>
            <a:headEnd/>
            <a:tailEnd/>
          </a:ln>
        </p:spPr>
      </p:pic>
      <p:sp>
        <p:nvSpPr>
          <p:cNvPr id="22531" name="Line 8"/>
          <p:cNvSpPr>
            <a:spLocks noChangeShapeType="1"/>
          </p:cNvSpPr>
          <p:nvPr/>
        </p:nvSpPr>
        <p:spPr bwMode="auto">
          <a:xfrm>
            <a:off x="674688" y="4706938"/>
            <a:ext cx="7839075" cy="1587"/>
          </a:xfrm>
          <a:prstGeom prst="line">
            <a:avLst/>
          </a:prstGeom>
          <a:noFill/>
          <a:ln w="12700">
            <a:solidFill>
              <a:srgbClr val="C0C0C0"/>
            </a:solidFill>
            <a:bevel/>
            <a:headEnd/>
            <a:tailEnd/>
          </a:ln>
        </p:spPr>
        <p:txBody>
          <a:bodyPr/>
          <a:lstStyle/>
          <a:p>
            <a:endParaRPr lang="zh-CN" altLang="en-US"/>
          </a:p>
        </p:txBody>
      </p:sp>
      <p:sp>
        <p:nvSpPr>
          <p:cNvPr id="22532" name="Freeform 9"/>
          <p:cNvSpPr>
            <a:spLocks noChangeArrowheads="1"/>
          </p:cNvSpPr>
          <p:nvPr/>
        </p:nvSpPr>
        <p:spPr bwMode="auto">
          <a:xfrm>
            <a:off x="-4763" y="160338"/>
            <a:ext cx="619126" cy="257175"/>
          </a:xfrm>
          <a:custGeom>
            <a:avLst/>
            <a:gdLst>
              <a:gd name="T0" fmla="*/ 2147483647 w 390"/>
              <a:gd name="T1" fmla="*/ 0 h 216"/>
              <a:gd name="T2" fmla="*/ 2147483647 w 390"/>
              <a:gd name="T3" fmla="*/ 2147483647 h 216"/>
              <a:gd name="T4" fmla="*/ 0 w 390"/>
              <a:gd name="T5" fmla="*/ 2147483647 h 216"/>
              <a:gd name="T6" fmla="*/ 0 w 390"/>
              <a:gd name="T7" fmla="*/ 0 h 216"/>
              <a:gd name="T8" fmla="*/ 2147483647 w 390"/>
              <a:gd name="T9" fmla="*/ 0 h 216"/>
              <a:gd name="T10" fmla="*/ 0 60000 65536"/>
              <a:gd name="T11" fmla="*/ 0 60000 65536"/>
              <a:gd name="T12" fmla="*/ 0 60000 65536"/>
              <a:gd name="T13" fmla="*/ 0 60000 65536"/>
              <a:gd name="T14" fmla="*/ 0 60000 65536"/>
              <a:gd name="T15" fmla="*/ 0 w 390"/>
              <a:gd name="T16" fmla="*/ 0 h 216"/>
              <a:gd name="T17" fmla="*/ 390 w 390"/>
              <a:gd name="T18" fmla="*/ 216 h 216"/>
            </a:gdLst>
            <a:ahLst/>
            <a:cxnLst>
              <a:cxn ang="T10">
                <a:pos x="T0" y="T1"/>
              </a:cxn>
              <a:cxn ang="T11">
                <a:pos x="T2" y="T3"/>
              </a:cxn>
              <a:cxn ang="T12">
                <a:pos x="T4" y="T5"/>
              </a:cxn>
              <a:cxn ang="T13">
                <a:pos x="T6" y="T7"/>
              </a:cxn>
              <a:cxn ang="T14">
                <a:pos x="T8" y="T9"/>
              </a:cxn>
            </a:cxnLst>
            <a:rect l="T15" t="T16" r="T17" b="T18"/>
            <a:pathLst>
              <a:path w="390" h="216">
                <a:moveTo>
                  <a:pt x="321" y="0"/>
                </a:moveTo>
                <a:lnTo>
                  <a:pt x="390" y="216"/>
                </a:lnTo>
                <a:lnTo>
                  <a:pt x="0" y="216"/>
                </a:lnTo>
                <a:lnTo>
                  <a:pt x="0" y="0"/>
                </a:lnTo>
                <a:lnTo>
                  <a:pt x="321" y="0"/>
                </a:lnTo>
                <a:close/>
              </a:path>
            </a:pathLst>
          </a:custGeom>
          <a:solidFill>
            <a:srgbClr val="0000FF">
              <a:alpha val="69019"/>
            </a:srgbClr>
          </a:solidFill>
          <a:ln w="9525">
            <a:noFill/>
            <a:bevel/>
            <a:headEnd/>
            <a:tailEnd/>
          </a:ln>
        </p:spPr>
        <p:txBody>
          <a:bodyPr/>
          <a:lstStyle/>
          <a:p>
            <a:endParaRPr lang="zh-CN" altLang="en-US"/>
          </a:p>
        </p:txBody>
      </p:sp>
      <p:sp>
        <p:nvSpPr>
          <p:cNvPr id="22533" name="Text Box 7"/>
          <p:cNvSpPr>
            <a:spLocks noChangeArrowheads="1"/>
          </p:cNvSpPr>
          <p:nvPr/>
        </p:nvSpPr>
        <p:spPr bwMode="auto">
          <a:xfrm>
            <a:off x="6630988" y="4781550"/>
            <a:ext cx="2132012" cy="244475"/>
          </a:xfrm>
          <a:prstGeom prst="rect">
            <a:avLst/>
          </a:prstGeom>
          <a:noFill/>
          <a:ln w="9525">
            <a:noFill/>
            <a:bevel/>
            <a:headEnd/>
            <a:tailEnd/>
          </a:ln>
        </p:spPr>
        <p:txBody>
          <a:bodyPr>
            <a:spAutoFit/>
          </a:bodyPr>
          <a:lstStyle/>
          <a:p>
            <a:r>
              <a:rPr lang="zh-CN" altLang="en-US" sz="1000" b="1">
                <a:solidFill>
                  <a:srgbClr val="666666"/>
                </a:solidFill>
                <a:latin typeface="微软雅黑" pitchFamily="34" charset="-122"/>
                <a:ea typeface="微软雅黑" pitchFamily="34" charset="-122"/>
                <a:sym typeface="Arial" pitchFamily="34" charset="0"/>
              </a:rPr>
              <a:t>广   东   省   生   产   力   学   会</a:t>
            </a:r>
          </a:p>
        </p:txBody>
      </p:sp>
      <p:sp>
        <p:nvSpPr>
          <p:cNvPr id="22534" name="Text Box 8"/>
          <p:cNvSpPr>
            <a:spLocks noChangeArrowheads="1"/>
          </p:cNvSpPr>
          <p:nvPr/>
        </p:nvSpPr>
        <p:spPr bwMode="auto">
          <a:xfrm>
            <a:off x="6629400" y="4933950"/>
            <a:ext cx="2209800" cy="182563"/>
          </a:xfrm>
          <a:prstGeom prst="rect">
            <a:avLst/>
          </a:prstGeom>
          <a:noFill/>
          <a:ln w="9525">
            <a:noFill/>
            <a:bevel/>
            <a:headEnd/>
            <a:tailEnd/>
          </a:ln>
        </p:spPr>
        <p:txBody>
          <a:bodyPr>
            <a:spAutoFit/>
          </a:bodyPr>
          <a:lstStyle/>
          <a:p>
            <a:r>
              <a:rPr lang="en-US" altLang="zh-CN" sz="600" b="1">
                <a:solidFill>
                  <a:srgbClr val="666666"/>
                </a:solidFill>
                <a:latin typeface="微软雅黑" pitchFamily="34" charset="-122"/>
                <a:ea typeface="微软雅黑" pitchFamily="34" charset="-122"/>
                <a:sym typeface="Arial" pitchFamily="34" charset="0"/>
              </a:rPr>
              <a:t>Guangdong Association of Productivity Science</a:t>
            </a:r>
          </a:p>
        </p:txBody>
      </p:sp>
      <p:pic>
        <p:nvPicPr>
          <p:cNvPr id="22535" name="Picture 6" descr="LOGO"/>
          <p:cNvPicPr>
            <a:picLocks noChangeAspect="1" noChangeArrowheads="1"/>
          </p:cNvPicPr>
          <p:nvPr/>
        </p:nvPicPr>
        <p:blipFill>
          <a:blip r:embed="rId3" cstate="print"/>
          <a:srcRect/>
          <a:stretch>
            <a:fillRect/>
          </a:stretch>
        </p:blipFill>
        <p:spPr bwMode="auto">
          <a:xfrm>
            <a:off x="6324600" y="4781550"/>
            <a:ext cx="306388" cy="304800"/>
          </a:xfrm>
          <a:prstGeom prst="rect">
            <a:avLst/>
          </a:prstGeom>
          <a:noFill/>
          <a:ln w="9525">
            <a:noFill/>
            <a:bevel/>
            <a:headEnd/>
            <a:tailEnd/>
          </a:ln>
        </p:spPr>
      </p:pic>
      <p:sp>
        <p:nvSpPr>
          <p:cNvPr id="12290" name="标题 12289"/>
          <p:cNvSpPr>
            <a:spLocks noChangeArrowheads="1"/>
          </p:cNvSpPr>
          <p:nvPr/>
        </p:nvSpPr>
        <p:spPr bwMode="auto">
          <a:xfrm>
            <a:off x="457200" y="361950"/>
            <a:ext cx="8086725" cy="468313"/>
          </a:xfrm>
          <a:prstGeom prst="rect">
            <a:avLst/>
          </a:prstGeom>
          <a:noFill/>
          <a:ln w="9525">
            <a:noFill/>
            <a:miter lim="800000"/>
            <a:headEnd/>
            <a:tailEnd/>
          </a:ln>
        </p:spPr>
        <p:txBody>
          <a:bodyPr anchor="b"/>
          <a:lstStyle/>
          <a:p>
            <a:pPr>
              <a:buFontTx/>
              <a:buNone/>
            </a:pPr>
            <a:r>
              <a:rPr lang="zh-CN" altLang="en-US" sz="2000" b="1">
                <a:solidFill>
                  <a:srgbClr val="E24B00"/>
                </a:solidFill>
                <a:latin typeface="Verdana" pitchFamily="34" charset="0"/>
                <a:ea typeface="微软雅黑" pitchFamily="34" charset="-122"/>
                <a:sym typeface="宋体" pitchFamily="2" charset="-122"/>
              </a:rPr>
              <a:t>五、企业疑问三：我们要做什么？会不会涉及付出大量的人力财力？</a:t>
            </a:r>
            <a:endParaRPr lang="en-US" sz="2000" b="1">
              <a:solidFill>
                <a:srgbClr val="E24B00"/>
              </a:solidFill>
              <a:latin typeface="Verdana" pitchFamily="34" charset="0"/>
              <a:ea typeface="微软雅黑" pitchFamily="34" charset="-122"/>
              <a:sym typeface="Verdana" pitchFamily="34" charset="0"/>
            </a:endParaRPr>
          </a:p>
        </p:txBody>
      </p:sp>
      <p:sp>
        <p:nvSpPr>
          <p:cNvPr id="14" name="椭圆 13"/>
          <p:cNvSpPr/>
          <p:nvPr/>
        </p:nvSpPr>
        <p:spPr bwMode="auto">
          <a:xfrm>
            <a:off x="990600" y="2876550"/>
            <a:ext cx="1371600" cy="6858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市场</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需求</a:t>
            </a:r>
            <a:endParaRPr lang="en-US" altLang="zh-CN" sz="1400" b="1" dirty="0">
              <a:solidFill>
                <a:schemeClr val="tx1"/>
              </a:solidFill>
              <a:latin typeface="+mj-ea"/>
              <a:ea typeface="+mj-ea"/>
            </a:endParaRPr>
          </a:p>
        </p:txBody>
      </p:sp>
      <p:sp>
        <p:nvSpPr>
          <p:cNvPr id="15" name="椭圆 14"/>
          <p:cNvSpPr/>
          <p:nvPr/>
        </p:nvSpPr>
        <p:spPr bwMode="auto">
          <a:xfrm>
            <a:off x="2895600" y="2876550"/>
            <a:ext cx="1371600" cy="6858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技术</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创新</a:t>
            </a:r>
            <a:endParaRPr lang="en-US" altLang="zh-CN" sz="1400" b="1" dirty="0">
              <a:solidFill>
                <a:schemeClr val="tx1"/>
              </a:solidFill>
              <a:latin typeface="+mj-ea"/>
              <a:ea typeface="+mj-ea"/>
            </a:endParaRPr>
          </a:p>
        </p:txBody>
      </p:sp>
      <p:sp>
        <p:nvSpPr>
          <p:cNvPr id="16" name="椭圆 15"/>
          <p:cNvSpPr/>
          <p:nvPr/>
        </p:nvSpPr>
        <p:spPr bwMode="auto">
          <a:xfrm>
            <a:off x="4800600" y="2876550"/>
            <a:ext cx="1371600" cy="6858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新产品</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新技术</a:t>
            </a:r>
            <a:endParaRPr lang="en-US" altLang="zh-CN" sz="1400" b="1" dirty="0">
              <a:solidFill>
                <a:schemeClr val="tx1"/>
              </a:solidFill>
              <a:latin typeface="+mj-ea"/>
              <a:ea typeface="+mj-ea"/>
            </a:endParaRPr>
          </a:p>
        </p:txBody>
      </p:sp>
      <p:sp>
        <p:nvSpPr>
          <p:cNvPr id="17" name="椭圆 16"/>
          <p:cNvSpPr/>
          <p:nvPr/>
        </p:nvSpPr>
        <p:spPr bwMode="auto">
          <a:xfrm>
            <a:off x="6705600" y="2876550"/>
            <a:ext cx="1371600" cy="6858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400" b="1" dirty="0">
                <a:solidFill>
                  <a:schemeClr val="tx1"/>
                </a:solidFill>
                <a:latin typeface="+mj-ea"/>
                <a:ea typeface="+mj-ea"/>
              </a:rPr>
              <a:t>推广</a:t>
            </a:r>
            <a:endParaRPr lang="en-US" altLang="zh-CN" sz="1400" b="1" dirty="0">
              <a:solidFill>
                <a:schemeClr val="tx1"/>
              </a:solidFill>
              <a:latin typeface="+mj-ea"/>
              <a:ea typeface="+mj-ea"/>
            </a:endParaRPr>
          </a:p>
          <a:p>
            <a:pPr algn="ctr">
              <a:defRPr/>
            </a:pPr>
            <a:r>
              <a:rPr lang="zh-CN" altLang="en-US" sz="1400" b="1" dirty="0">
                <a:solidFill>
                  <a:schemeClr val="tx1"/>
                </a:solidFill>
                <a:latin typeface="+mj-ea"/>
                <a:ea typeface="+mj-ea"/>
              </a:rPr>
              <a:t>销售</a:t>
            </a:r>
            <a:endParaRPr lang="en-US" altLang="zh-CN" sz="1400" b="1" dirty="0">
              <a:solidFill>
                <a:schemeClr val="tx1"/>
              </a:solidFill>
              <a:latin typeface="+mj-ea"/>
              <a:ea typeface="+mj-ea"/>
            </a:endParaRPr>
          </a:p>
        </p:txBody>
      </p:sp>
      <p:sp>
        <p:nvSpPr>
          <p:cNvPr id="18" name="椭圆 17"/>
          <p:cNvSpPr/>
          <p:nvPr/>
        </p:nvSpPr>
        <p:spPr bwMode="auto">
          <a:xfrm>
            <a:off x="1905000" y="2190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调研顾问</a:t>
            </a:r>
            <a:endParaRPr lang="en-US" altLang="zh-CN" sz="1200" b="1" dirty="0">
              <a:solidFill>
                <a:schemeClr val="tx1"/>
              </a:solidFill>
              <a:latin typeface="+mj-ea"/>
              <a:ea typeface="+mj-ea"/>
            </a:endParaRPr>
          </a:p>
        </p:txBody>
      </p:sp>
      <p:sp>
        <p:nvSpPr>
          <p:cNvPr id="19" name="椭圆 18"/>
          <p:cNvSpPr/>
          <p:nvPr/>
        </p:nvSpPr>
        <p:spPr bwMode="auto">
          <a:xfrm>
            <a:off x="6248400" y="2190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财税顾问</a:t>
            </a:r>
            <a:endParaRPr lang="en-US" altLang="zh-CN" sz="1200" b="1" dirty="0">
              <a:solidFill>
                <a:schemeClr val="tx1"/>
              </a:solidFill>
              <a:latin typeface="+mj-ea"/>
              <a:ea typeface="+mj-ea"/>
            </a:endParaRPr>
          </a:p>
        </p:txBody>
      </p:sp>
      <p:sp>
        <p:nvSpPr>
          <p:cNvPr id="20" name="椭圆 19"/>
          <p:cNvSpPr/>
          <p:nvPr/>
        </p:nvSpPr>
        <p:spPr bwMode="auto">
          <a:xfrm>
            <a:off x="4800600" y="2190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技术顾问</a:t>
            </a:r>
            <a:endParaRPr lang="en-US" altLang="zh-CN" sz="1200" b="1" dirty="0">
              <a:solidFill>
                <a:schemeClr val="tx1"/>
              </a:solidFill>
              <a:latin typeface="+mj-ea"/>
              <a:ea typeface="+mj-ea"/>
            </a:endParaRPr>
          </a:p>
        </p:txBody>
      </p:sp>
      <p:sp>
        <p:nvSpPr>
          <p:cNvPr id="21" name="椭圆 20"/>
          <p:cNvSpPr/>
          <p:nvPr/>
        </p:nvSpPr>
        <p:spPr bwMode="auto">
          <a:xfrm>
            <a:off x="3429000" y="2190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专利顾问</a:t>
            </a:r>
            <a:endParaRPr lang="en-US" altLang="zh-CN" sz="1200" b="1" dirty="0">
              <a:solidFill>
                <a:schemeClr val="tx1"/>
              </a:solidFill>
              <a:latin typeface="+mj-ea"/>
              <a:ea typeface="+mj-ea"/>
            </a:endParaRPr>
          </a:p>
        </p:txBody>
      </p:sp>
      <p:sp>
        <p:nvSpPr>
          <p:cNvPr id="22" name="椭圆 21"/>
          <p:cNvSpPr/>
          <p:nvPr/>
        </p:nvSpPr>
        <p:spPr bwMode="auto">
          <a:xfrm>
            <a:off x="3886200" y="1504950"/>
            <a:ext cx="12192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政策</a:t>
            </a:r>
            <a:endParaRPr lang="en-US" altLang="zh-CN" sz="1200" b="1" dirty="0">
              <a:solidFill>
                <a:schemeClr val="tx1"/>
              </a:solidFill>
              <a:latin typeface="+mj-ea"/>
              <a:ea typeface="+mj-ea"/>
            </a:endParaRPr>
          </a:p>
          <a:p>
            <a:pPr algn="ctr">
              <a:defRPr/>
            </a:pPr>
            <a:r>
              <a:rPr lang="zh-CN" altLang="en-US" sz="1200" b="1" dirty="0">
                <a:solidFill>
                  <a:schemeClr val="tx1"/>
                </a:solidFill>
                <a:latin typeface="+mj-ea"/>
                <a:ea typeface="+mj-ea"/>
              </a:rPr>
              <a:t>顾问团</a:t>
            </a:r>
            <a:endParaRPr lang="en-US" altLang="zh-CN" sz="1200" b="1" dirty="0">
              <a:solidFill>
                <a:schemeClr val="tx1"/>
              </a:solidFill>
              <a:latin typeface="+mj-ea"/>
              <a:ea typeface="+mj-ea"/>
            </a:endParaRPr>
          </a:p>
        </p:txBody>
      </p:sp>
      <p:sp>
        <p:nvSpPr>
          <p:cNvPr id="23" name="椭圆 22"/>
          <p:cNvSpPr/>
          <p:nvPr/>
        </p:nvSpPr>
        <p:spPr bwMode="auto">
          <a:xfrm>
            <a:off x="3886200" y="819150"/>
            <a:ext cx="1219200" cy="5334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200" b="1" dirty="0">
                <a:solidFill>
                  <a:schemeClr val="tx1"/>
                </a:solidFill>
                <a:latin typeface="+mj-ea"/>
                <a:ea typeface="+mj-ea"/>
              </a:rPr>
              <a:t>企业</a:t>
            </a:r>
            <a:endParaRPr lang="en-US" altLang="zh-CN" sz="1200" b="1" dirty="0">
              <a:solidFill>
                <a:schemeClr val="tx1"/>
              </a:solidFill>
              <a:latin typeface="+mj-ea"/>
              <a:ea typeface="+mj-ea"/>
            </a:endParaRPr>
          </a:p>
          <a:p>
            <a:pPr algn="ctr">
              <a:defRPr/>
            </a:pPr>
            <a:r>
              <a:rPr lang="zh-CN" altLang="en-US" sz="1200" b="1" dirty="0">
                <a:solidFill>
                  <a:schemeClr val="tx1"/>
                </a:solidFill>
                <a:latin typeface="+mj-ea"/>
                <a:ea typeface="+mj-ea"/>
              </a:rPr>
              <a:t>老板</a:t>
            </a:r>
            <a:endParaRPr lang="en-US" altLang="zh-CN" sz="1200" b="1" dirty="0">
              <a:solidFill>
                <a:schemeClr val="tx1"/>
              </a:solidFill>
              <a:latin typeface="+mj-ea"/>
              <a:ea typeface="+mj-ea"/>
            </a:endParaRPr>
          </a:p>
        </p:txBody>
      </p:sp>
      <p:sp>
        <p:nvSpPr>
          <p:cNvPr id="24" name="椭圆 23"/>
          <p:cNvSpPr/>
          <p:nvPr/>
        </p:nvSpPr>
        <p:spPr bwMode="auto">
          <a:xfrm>
            <a:off x="1905000" y="3714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调研报告</a:t>
            </a:r>
            <a:endParaRPr lang="en-US" altLang="zh-CN" sz="1200" b="1" dirty="0">
              <a:solidFill>
                <a:schemeClr val="tx1"/>
              </a:solidFill>
              <a:latin typeface="+mj-ea"/>
              <a:ea typeface="+mj-ea"/>
            </a:endParaRPr>
          </a:p>
        </p:txBody>
      </p:sp>
      <p:sp>
        <p:nvSpPr>
          <p:cNvPr id="25" name="椭圆 24"/>
          <p:cNvSpPr/>
          <p:nvPr/>
        </p:nvSpPr>
        <p:spPr bwMode="auto">
          <a:xfrm>
            <a:off x="6248400" y="3714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财税报告</a:t>
            </a:r>
            <a:endParaRPr lang="en-US" altLang="zh-CN" sz="1200" b="1" dirty="0">
              <a:solidFill>
                <a:schemeClr val="tx1"/>
              </a:solidFill>
              <a:latin typeface="+mj-ea"/>
              <a:ea typeface="+mj-ea"/>
            </a:endParaRPr>
          </a:p>
        </p:txBody>
      </p:sp>
      <p:sp>
        <p:nvSpPr>
          <p:cNvPr id="26" name="椭圆 25"/>
          <p:cNvSpPr/>
          <p:nvPr/>
        </p:nvSpPr>
        <p:spPr bwMode="auto">
          <a:xfrm>
            <a:off x="4800600" y="3714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检验标准</a:t>
            </a:r>
            <a:endParaRPr lang="en-US" altLang="zh-CN" sz="1200" b="1" dirty="0">
              <a:solidFill>
                <a:schemeClr val="tx1"/>
              </a:solidFill>
              <a:latin typeface="+mj-ea"/>
              <a:ea typeface="+mj-ea"/>
            </a:endParaRPr>
          </a:p>
        </p:txBody>
      </p:sp>
      <p:sp>
        <p:nvSpPr>
          <p:cNvPr id="27" name="椭圆 26"/>
          <p:cNvSpPr/>
          <p:nvPr/>
        </p:nvSpPr>
        <p:spPr bwMode="auto">
          <a:xfrm>
            <a:off x="3429000" y="3714750"/>
            <a:ext cx="7620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专利版权</a:t>
            </a:r>
            <a:endParaRPr lang="en-US" altLang="zh-CN" sz="1200" b="1" dirty="0">
              <a:solidFill>
                <a:schemeClr val="tx1"/>
              </a:solidFill>
              <a:latin typeface="+mj-ea"/>
              <a:ea typeface="+mj-ea"/>
            </a:endParaRPr>
          </a:p>
        </p:txBody>
      </p:sp>
      <p:sp>
        <p:nvSpPr>
          <p:cNvPr id="28" name="椭圆 27"/>
          <p:cNvSpPr/>
          <p:nvPr/>
        </p:nvSpPr>
        <p:spPr bwMode="auto">
          <a:xfrm>
            <a:off x="3886200" y="4324350"/>
            <a:ext cx="12192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补贴</a:t>
            </a:r>
            <a:endParaRPr lang="en-US" altLang="zh-CN" sz="1200" b="1" dirty="0">
              <a:solidFill>
                <a:schemeClr val="tx1"/>
              </a:solidFill>
              <a:latin typeface="+mj-ea"/>
              <a:ea typeface="+mj-ea"/>
            </a:endParaRPr>
          </a:p>
          <a:p>
            <a:pPr algn="ctr">
              <a:defRPr/>
            </a:pPr>
            <a:r>
              <a:rPr lang="zh-CN" altLang="en-US" sz="1200" b="1" dirty="0">
                <a:solidFill>
                  <a:schemeClr val="tx1"/>
                </a:solidFill>
                <a:latin typeface="+mj-ea"/>
                <a:ea typeface="+mj-ea"/>
              </a:rPr>
              <a:t>申请材料</a:t>
            </a:r>
            <a:endParaRPr lang="en-US" altLang="zh-CN" sz="1200" b="1" dirty="0">
              <a:solidFill>
                <a:schemeClr val="tx1"/>
              </a:solidFill>
              <a:latin typeface="+mj-ea"/>
              <a:ea typeface="+mj-ea"/>
            </a:endParaRPr>
          </a:p>
        </p:txBody>
      </p:sp>
      <p:sp>
        <p:nvSpPr>
          <p:cNvPr id="29" name="椭圆 28"/>
          <p:cNvSpPr/>
          <p:nvPr/>
        </p:nvSpPr>
        <p:spPr bwMode="auto">
          <a:xfrm>
            <a:off x="2362200" y="1504950"/>
            <a:ext cx="1219200" cy="533400"/>
          </a:xfrm>
          <a:prstGeom prst="ellipse">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lgn="ctr">
              <a:defRPr/>
            </a:pPr>
            <a:r>
              <a:rPr lang="zh-CN" altLang="en-US" sz="1200" b="1" dirty="0">
                <a:solidFill>
                  <a:schemeClr val="tx1"/>
                </a:solidFill>
                <a:latin typeface="+mj-ea"/>
                <a:ea typeface="+mj-ea"/>
              </a:rPr>
              <a:t>企业</a:t>
            </a:r>
            <a:endParaRPr lang="en-US" altLang="zh-CN" sz="1200" b="1" dirty="0">
              <a:solidFill>
                <a:schemeClr val="tx1"/>
              </a:solidFill>
              <a:latin typeface="+mj-ea"/>
              <a:ea typeface="+mj-ea"/>
            </a:endParaRPr>
          </a:p>
          <a:p>
            <a:pPr algn="ctr">
              <a:defRPr/>
            </a:pPr>
            <a:r>
              <a:rPr lang="zh-CN" altLang="en-US" sz="1200" b="1" dirty="0">
                <a:solidFill>
                  <a:schemeClr val="tx1"/>
                </a:solidFill>
                <a:latin typeface="+mj-ea"/>
                <a:ea typeface="+mj-ea"/>
              </a:rPr>
              <a:t>发展诉求</a:t>
            </a:r>
            <a:endParaRPr lang="en-US" altLang="zh-CN" sz="1200" b="1" dirty="0">
              <a:solidFill>
                <a:schemeClr val="tx1"/>
              </a:solidFill>
              <a:latin typeface="+mj-ea"/>
              <a:ea typeface="+mj-ea"/>
            </a:endParaRPr>
          </a:p>
        </p:txBody>
      </p:sp>
      <p:sp>
        <p:nvSpPr>
          <p:cNvPr id="30" name="椭圆 29"/>
          <p:cNvSpPr/>
          <p:nvPr/>
        </p:nvSpPr>
        <p:spPr bwMode="auto">
          <a:xfrm>
            <a:off x="5334000" y="1504950"/>
            <a:ext cx="1219200" cy="533400"/>
          </a:xfrm>
          <a:prstGeom prst="ellipse">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a:lstStyle/>
          <a:p>
            <a:pPr algn="ctr">
              <a:defRPr/>
            </a:pPr>
            <a:r>
              <a:rPr lang="zh-CN" altLang="en-US" sz="1200" b="1" dirty="0">
                <a:solidFill>
                  <a:schemeClr val="tx1"/>
                </a:solidFill>
                <a:latin typeface="+mj-ea"/>
                <a:ea typeface="+mj-ea"/>
              </a:rPr>
              <a:t>新政策</a:t>
            </a:r>
            <a:endParaRPr lang="en-US" altLang="zh-CN" sz="1200" b="1" dirty="0">
              <a:solidFill>
                <a:schemeClr val="tx1"/>
              </a:solidFill>
              <a:latin typeface="+mj-ea"/>
              <a:ea typeface="+mj-ea"/>
            </a:endParaRPr>
          </a:p>
          <a:p>
            <a:pPr algn="ctr">
              <a:defRPr/>
            </a:pPr>
            <a:r>
              <a:rPr lang="zh-CN" altLang="en-US" sz="1200" b="1" dirty="0">
                <a:solidFill>
                  <a:schemeClr val="tx1"/>
                </a:solidFill>
                <a:latin typeface="+mj-ea"/>
                <a:ea typeface="+mj-ea"/>
              </a:rPr>
              <a:t>新补贴</a:t>
            </a:r>
            <a:endParaRPr lang="en-US" altLang="zh-CN" sz="1200" b="1" dirty="0">
              <a:solidFill>
                <a:schemeClr val="tx1"/>
              </a:solidFill>
              <a:latin typeface="+mj-ea"/>
              <a:ea typeface="+mj-ea"/>
            </a:endParaRPr>
          </a:p>
        </p:txBody>
      </p:sp>
      <p:sp>
        <p:nvSpPr>
          <p:cNvPr id="34" name="右箭头 33"/>
          <p:cNvSpPr/>
          <p:nvPr/>
        </p:nvSpPr>
        <p:spPr bwMode="auto">
          <a:xfrm>
            <a:off x="2438400" y="3105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5" name="右箭头 34"/>
          <p:cNvSpPr/>
          <p:nvPr/>
        </p:nvSpPr>
        <p:spPr bwMode="auto">
          <a:xfrm>
            <a:off x="4343400" y="3105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sp>
        <p:nvSpPr>
          <p:cNvPr id="36" name="右箭头 35"/>
          <p:cNvSpPr/>
          <p:nvPr/>
        </p:nvSpPr>
        <p:spPr bwMode="auto">
          <a:xfrm>
            <a:off x="6248400" y="3105150"/>
            <a:ext cx="381000" cy="2286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lstStyle/>
          <a:p>
            <a:pPr>
              <a:defRPr/>
            </a:pPr>
            <a:endParaRPr lang="zh-CN" altLang="en-US">
              <a:solidFill>
                <a:schemeClr val="tx1"/>
              </a:solidFill>
              <a:latin typeface="Arial" pitchFamily="34" charset="0"/>
              <a:ea typeface="宋体" pitchFamily="2" charset="-122"/>
            </a:endParaRPr>
          </a:p>
        </p:txBody>
      </p:sp>
      <p:cxnSp>
        <p:nvCxnSpPr>
          <p:cNvPr id="39" name="直接箭头连接符 38"/>
          <p:cNvCxnSpPr>
            <a:stCxn id="18" idx="3"/>
            <a:endCxn id="14" idx="0"/>
          </p:cNvCxnSpPr>
          <p:nvPr/>
        </p:nvCxnSpPr>
        <p:spPr bwMode="auto">
          <a:xfrm rot="5400000">
            <a:off x="1731169" y="2591594"/>
            <a:ext cx="230187" cy="339725"/>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41" name="直接箭头连接符 40"/>
          <p:cNvCxnSpPr>
            <a:stCxn id="21" idx="4"/>
            <a:endCxn id="15" idx="0"/>
          </p:cNvCxnSpPr>
          <p:nvPr/>
        </p:nvCxnSpPr>
        <p:spPr bwMode="auto">
          <a:xfrm rot="5400000">
            <a:off x="3619500" y="2686050"/>
            <a:ext cx="152400" cy="2286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44" name="直接箭头连接符 43"/>
          <p:cNvCxnSpPr>
            <a:stCxn id="14" idx="4"/>
            <a:endCxn id="24" idx="1"/>
          </p:cNvCxnSpPr>
          <p:nvPr/>
        </p:nvCxnSpPr>
        <p:spPr bwMode="auto">
          <a:xfrm rot="16200000" flipH="1">
            <a:off x="1731169" y="3507581"/>
            <a:ext cx="230188" cy="339725"/>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47" name="直接箭头连接符 46"/>
          <p:cNvCxnSpPr>
            <a:stCxn id="20" idx="4"/>
            <a:endCxn id="16" idx="0"/>
          </p:cNvCxnSpPr>
          <p:nvPr/>
        </p:nvCxnSpPr>
        <p:spPr bwMode="auto">
          <a:xfrm rot="16200000" flipH="1">
            <a:off x="5257800" y="2647950"/>
            <a:ext cx="152400" cy="3048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51" name="直接箭头连接符 50"/>
          <p:cNvCxnSpPr>
            <a:stCxn id="19" idx="5"/>
            <a:endCxn id="17" idx="0"/>
          </p:cNvCxnSpPr>
          <p:nvPr/>
        </p:nvCxnSpPr>
        <p:spPr bwMode="auto">
          <a:xfrm rot="16200000" flipH="1">
            <a:off x="7030244" y="2515394"/>
            <a:ext cx="230187" cy="492125"/>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55" name="直接箭头连接符 54"/>
          <p:cNvCxnSpPr>
            <a:stCxn id="15" idx="4"/>
            <a:endCxn id="27" idx="0"/>
          </p:cNvCxnSpPr>
          <p:nvPr/>
        </p:nvCxnSpPr>
        <p:spPr bwMode="auto">
          <a:xfrm rot="16200000" flipH="1">
            <a:off x="3619500" y="3524250"/>
            <a:ext cx="152400" cy="2286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58" name="直接箭头连接符 57"/>
          <p:cNvCxnSpPr>
            <a:stCxn id="16" idx="4"/>
            <a:endCxn id="26" idx="0"/>
          </p:cNvCxnSpPr>
          <p:nvPr/>
        </p:nvCxnSpPr>
        <p:spPr bwMode="auto">
          <a:xfrm rot="5400000">
            <a:off x="5257800" y="3486150"/>
            <a:ext cx="152400" cy="3048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61" name="直接箭头连接符 60"/>
          <p:cNvCxnSpPr>
            <a:stCxn id="17" idx="4"/>
            <a:endCxn id="25" idx="7"/>
          </p:cNvCxnSpPr>
          <p:nvPr/>
        </p:nvCxnSpPr>
        <p:spPr bwMode="auto">
          <a:xfrm rot="5400000">
            <a:off x="7030244" y="3431381"/>
            <a:ext cx="230188" cy="492125"/>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64" name="直接箭头连接符 63"/>
          <p:cNvCxnSpPr>
            <a:stCxn id="24" idx="4"/>
            <a:endCxn id="28" idx="2"/>
          </p:cNvCxnSpPr>
          <p:nvPr/>
        </p:nvCxnSpPr>
        <p:spPr bwMode="auto">
          <a:xfrm rot="16200000" flipH="1">
            <a:off x="2914650" y="3619500"/>
            <a:ext cx="342900" cy="16002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67" name="直接箭头连接符 66"/>
          <p:cNvCxnSpPr>
            <a:stCxn id="27" idx="4"/>
            <a:endCxn id="28" idx="1"/>
          </p:cNvCxnSpPr>
          <p:nvPr/>
        </p:nvCxnSpPr>
        <p:spPr bwMode="auto">
          <a:xfrm rot="16200000" flipH="1">
            <a:off x="3860006" y="4198144"/>
            <a:ext cx="153988" cy="2540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70" name="直接箭头连接符 69"/>
          <p:cNvCxnSpPr>
            <a:stCxn id="26" idx="4"/>
            <a:endCxn id="28" idx="7"/>
          </p:cNvCxnSpPr>
          <p:nvPr/>
        </p:nvCxnSpPr>
        <p:spPr bwMode="auto">
          <a:xfrm rot="5400000">
            <a:off x="4977606" y="4198144"/>
            <a:ext cx="153988" cy="2540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73" name="直接箭头连接符 72"/>
          <p:cNvCxnSpPr>
            <a:stCxn id="25" idx="4"/>
            <a:endCxn id="28" idx="6"/>
          </p:cNvCxnSpPr>
          <p:nvPr/>
        </p:nvCxnSpPr>
        <p:spPr bwMode="auto">
          <a:xfrm rot="5400000">
            <a:off x="5695950" y="3657600"/>
            <a:ext cx="342900" cy="15240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84" name="直接箭头连接符 83"/>
          <p:cNvCxnSpPr>
            <a:stCxn id="22" idx="2"/>
            <a:endCxn id="18" idx="6"/>
          </p:cNvCxnSpPr>
          <p:nvPr/>
        </p:nvCxnSpPr>
        <p:spPr bwMode="auto">
          <a:xfrm rot="10800000" flipV="1">
            <a:off x="2667000" y="1771650"/>
            <a:ext cx="1219200" cy="6858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87" name="直接箭头连接符 86"/>
          <p:cNvCxnSpPr>
            <a:stCxn id="22" idx="3"/>
            <a:endCxn id="21" idx="0"/>
          </p:cNvCxnSpPr>
          <p:nvPr/>
        </p:nvCxnSpPr>
        <p:spPr bwMode="auto">
          <a:xfrm rot="5400000">
            <a:off x="3821906" y="1948657"/>
            <a:ext cx="230187" cy="2540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90" name="直接箭头连接符 89"/>
          <p:cNvCxnSpPr>
            <a:stCxn id="22" idx="5"/>
            <a:endCxn id="20" idx="0"/>
          </p:cNvCxnSpPr>
          <p:nvPr/>
        </p:nvCxnSpPr>
        <p:spPr bwMode="auto">
          <a:xfrm rot="16200000" flipH="1">
            <a:off x="4939506" y="1948657"/>
            <a:ext cx="230187" cy="2540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93" name="直接箭头连接符 92"/>
          <p:cNvCxnSpPr>
            <a:stCxn id="22" idx="6"/>
            <a:endCxn id="19" idx="2"/>
          </p:cNvCxnSpPr>
          <p:nvPr/>
        </p:nvCxnSpPr>
        <p:spPr bwMode="auto">
          <a:xfrm>
            <a:off x="5105400" y="1771650"/>
            <a:ext cx="1143000" cy="685800"/>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96" name="直接箭头连接符 95"/>
          <p:cNvCxnSpPr>
            <a:stCxn id="29" idx="6"/>
            <a:endCxn id="22" idx="2"/>
          </p:cNvCxnSpPr>
          <p:nvPr/>
        </p:nvCxnSpPr>
        <p:spPr bwMode="auto">
          <a:xfrm>
            <a:off x="3581400" y="1771650"/>
            <a:ext cx="304800" cy="1588"/>
          </a:xfrm>
          <a:prstGeom prst="straightConnector1">
            <a:avLst/>
          </a:prstGeom>
          <a:ln>
            <a:headEnd type="none" w="med" len="med"/>
            <a:tailEnd type="triangle"/>
          </a:ln>
        </p:spPr>
        <p:style>
          <a:lnRef idx="3">
            <a:schemeClr val="accent1"/>
          </a:lnRef>
          <a:fillRef idx="0">
            <a:schemeClr val="accent1"/>
          </a:fillRef>
          <a:effectRef idx="2">
            <a:schemeClr val="accent1"/>
          </a:effectRef>
          <a:fontRef idx="minor">
            <a:schemeClr val="tx1"/>
          </a:fontRef>
        </p:style>
      </p:cxnSp>
      <p:cxnSp>
        <p:nvCxnSpPr>
          <p:cNvPr id="99" name="直接箭头连接符 98"/>
          <p:cNvCxnSpPr>
            <a:stCxn id="23" idx="4"/>
            <a:endCxn id="22" idx="0"/>
          </p:cNvCxnSpPr>
          <p:nvPr/>
        </p:nvCxnSpPr>
        <p:spPr bwMode="auto">
          <a:xfrm rot="5400000">
            <a:off x="4419601" y="1428750"/>
            <a:ext cx="152400" cy="3175"/>
          </a:xfrm>
          <a:prstGeom prst="straightConnector1">
            <a:avLst/>
          </a:prstGeom>
          <a:ln>
            <a:headEnd type="none" w="med" len="med"/>
            <a:tailEnd type="triangle"/>
          </a:ln>
        </p:spPr>
        <p:style>
          <a:lnRef idx="3">
            <a:schemeClr val="accent1"/>
          </a:lnRef>
          <a:fillRef idx="0">
            <a:schemeClr val="accent1"/>
          </a:fillRef>
          <a:effectRef idx="2">
            <a:schemeClr val="accent1"/>
          </a:effectRef>
          <a:fontRef idx="minor">
            <a:schemeClr val="tx1"/>
          </a:fontRef>
        </p:style>
      </p:cxnSp>
      <p:cxnSp>
        <p:nvCxnSpPr>
          <p:cNvPr id="102" name="直接箭头连接符 101"/>
          <p:cNvCxnSpPr>
            <a:stCxn id="22" idx="6"/>
            <a:endCxn id="30" idx="2"/>
          </p:cNvCxnSpPr>
          <p:nvPr/>
        </p:nvCxnSpPr>
        <p:spPr bwMode="auto">
          <a:xfrm>
            <a:off x="5105400" y="1771650"/>
            <a:ext cx="228600" cy="1588"/>
          </a:xfrm>
          <a:prstGeom prst="straightConnector1">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106" name="曲线连接符 105"/>
          <p:cNvCxnSpPr>
            <a:stCxn id="14" idx="0"/>
            <a:endCxn id="29" idx="2"/>
          </p:cNvCxnSpPr>
          <p:nvPr/>
        </p:nvCxnSpPr>
        <p:spPr bwMode="auto">
          <a:xfrm rot="5400000" flipH="1" flipV="1">
            <a:off x="1466850" y="1981200"/>
            <a:ext cx="1104900" cy="685800"/>
          </a:xfrm>
          <a:prstGeom prst="curvedConnector2">
            <a:avLst/>
          </a:prstGeom>
          <a:ln>
            <a:headEnd type="none" w="med" len="med"/>
            <a:tailEnd type="triangle"/>
          </a:ln>
        </p:spPr>
        <p:style>
          <a:lnRef idx="3">
            <a:schemeClr val="accent1"/>
          </a:lnRef>
          <a:fillRef idx="0">
            <a:schemeClr val="accent1"/>
          </a:fillRef>
          <a:effectRef idx="2">
            <a:schemeClr val="accent1"/>
          </a:effectRef>
          <a:fontRef idx="minor">
            <a:schemeClr val="tx1"/>
          </a:fontRef>
        </p:style>
      </p:cxnSp>
      <p:cxnSp>
        <p:nvCxnSpPr>
          <p:cNvPr id="107" name="曲线连接符 106"/>
          <p:cNvCxnSpPr>
            <a:stCxn id="24" idx="2"/>
            <a:endCxn id="29" idx="2"/>
          </p:cNvCxnSpPr>
          <p:nvPr/>
        </p:nvCxnSpPr>
        <p:spPr bwMode="auto">
          <a:xfrm rot="10800000" flipH="1">
            <a:off x="1905000" y="1771650"/>
            <a:ext cx="457200" cy="2209800"/>
          </a:xfrm>
          <a:prstGeom prst="curvedConnector3">
            <a:avLst>
              <a:gd name="adj1" fmla="val -296296"/>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cxnSp>
        <p:nvCxnSpPr>
          <p:cNvPr id="116" name="曲线连接符 105"/>
          <p:cNvCxnSpPr>
            <a:stCxn id="23" idx="2"/>
            <a:endCxn id="29" idx="0"/>
          </p:cNvCxnSpPr>
          <p:nvPr/>
        </p:nvCxnSpPr>
        <p:spPr bwMode="auto">
          <a:xfrm rot="10800000" flipV="1">
            <a:off x="2971800" y="1085850"/>
            <a:ext cx="914400" cy="419100"/>
          </a:xfrm>
          <a:prstGeom prst="curvedConnector2">
            <a:avLst/>
          </a:prstGeom>
          <a:ln>
            <a:headEnd type="none" w="med" len="med"/>
            <a:tailEnd type="triangle"/>
          </a:ln>
        </p:spPr>
        <p:style>
          <a:lnRef idx="3">
            <a:schemeClr val="accent1"/>
          </a:lnRef>
          <a:fillRef idx="0">
            <a:schemeClr val="accent1"/>
          </a:fillRef>
          <a:effectRef idx="2">
            <a:schemeClr val="accent1"/>
          </a:effectRef>
          <a:fontRef idx="minor">
            <a:schemeClr val="tx1"/>
          </a:fontRef>
        </p:style>
      </p:cxnSp>
      <p:cxnSp>
        <p:nvCxnSpPr>
          <p:cNvPr id="119" name="曲线连接符 118"/>
          <p:cNvCxnSpPr>
            <a:stCxn id="30" idx="6"/>
            <a:endCxn id="28" idx="6"/>
          </p:cNvCxnSpPr>
          <p:nvPr/>
        </p:nvCxnSpPr>
        <p:spPr bwMode="auto">
          <a:xfrm flipH="1">
            <a:off x="5105400" y="1771650"/>
            <a:ext cx="1447800" cy="2819400"/>
          </a:xfrm>
          <a:prstGeom prst="curvedConnector3">
            <a:avLst>
              <a:gd name="adj1" fmla="val -132164"/>
            </a:avLst>
          </a:prstGeom>
          <a:ln>
            <a:headEnd type="none" w="med" len="med"/>
            <a:tailEnd type="triangle"/>
          </a:ln>
        </p:spPr>
        <p:style>
          <a:lnRef idx="3">
            <a:schemeClr val="accent6"/>
          </a:lnRef>
          <a:fillRef idx="0">
            <a:schemeClr val="accent6"/>
          </a:fillRef>
          <a:effectRef idx="2">
            <a:schemeClr val="accent6"/>
          </a:effectRef>
          <a:fontRef idx="minor">
            <a:schemeClr val="tx1"/>
          </a:fontRef>
        </p:style>
      </p:cxn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blinds(horizontal)">
                                      <p:cBhvr>
                                        <p:cTn id="13" dur="500"/>
                                        <p:tgtEl>
                                          <p:spTgt spid="23"/>
                                        </p:tgtEl>
                                      </p:cBhvr>
                                    </p:animEffect>
                                  </p:childTnLst>
                                </p:cTn>
                              </p:par>
                            </p:childTnLst>
                          </p:cTn>
                        </p:par>
                        <p:par>
                          <p:cTn id="14" fill="hold">
                            <p:stCondLst>
                              <p:cond delay="500"/>
                            </p:stCondLst>
                            <p:childTnLst>
                              <p:par>
                                <p:cTn id="15" presetID="3"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blinds(horizontal)">
                                      <p:cBhvr>
                                        <p:cTn id="21" dur="500"/>
                                        <p:tgtEl>
                                          <p:spTgt spid="34"/>
                                        </p:tgtEl>
                                      </p:cBhvr>
                                    </p:animEffect>
                                  </p:childTnLst>
                                </p:cTn>
                              </p:par>
                            </p:childTnLst>
                          </p:cTn>
                        </p:par>
                        <p:par>
                          <p:cTn id="22" fill="hold">
                            <p:stCondLst>
                              <p:cond delay="1500"/>
                            </p:stCondLst>
                            <p:childTnLst>
                              <p:par>
                                <p:cTn id="23" presetID="3" presetClass="entr" presetSubtype="1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linds(horizontal)">
                                      <p:cBhvr>
                                        <p:cTn id="25" dur="500"/>
                                        <p:tgtEl>
                                          <p:spTgt spid="15"/>
                                        </p:tgtEl>
                                      </p:cBhvr>
                                    </p:animEffect>
                                  </p:childTnLst>
                                </p:cTn>
                              </p:par>
                            </p:childTnLst>
                          </p:cTn>
                        </p:par>
                        <p:par>
                          <p:cTn id="26" fill="hold">
                            <p:stCondLst>
                              <p:cond delay="2000"/>
                            </p:stCondLst>
                            <p:childTnLst>
                              <p:par>
                                <p:cTn id="27" presetID="3" presetClass="entr" presetSubtype="1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blinds(horizontal)">
                                      <p:cBhvr>
                                        <p:cTn id="29" dur="500"/>
                                        <p:tgtEl>
                                          <p:spTgt spid="35"/>
                                        </p:tgtEl>
                                      </p:cBhvr>
                                    </p:animEffect>
                                  </p:childTnLst>
                                </p:cTn>
                              </p:par>
                            </p:childTnLst>
                          </p:cTn>
                        </p:par>
                        <p:par>
                          <p:cTn id="30" fill="hold">
                            <p:stCondLst>
                              <p:cond delay="2500"/>
                            </p:stCondLst>
                            <p:childTnLst>
                              <p:par>
                                <p:cTn id="31" presetID="3" presetClass="entr" presetSubtype="10"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childTnLst>
                          </p:cTn>
                        </p:par>
                        <p:par>
                          <p:cTn id="34" fill="hold">
                            <p:stCondLst>
                              <p:cond delay="3000"/>
                            </p:stCondLst>
                            <p:childTnLst>
                              <p:par>
                                <p:cTn id="35" presetID="3" presetClass="entr" presetSubtype="10" fill="hold" grpId="0"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blinds(horizontal)">
                                      <p:cBhvr>
                                        <p:cTn id="37" dur="500"/>
                                        <p:tgtEl>
                                          <p:spTgt spid="36"/>
                                        </p:tgtEl>
                                      </p:cBhvr>
                                    </p:animEffect>
                                  </p:childTnLst>
                                </p:cTn>
                              </p:par>
                            </p:childTnLst>
                          </p:cTn>
                        </p:par>
                        <p:par>
                          <p:cTn id="38" fill="hold">
                            <p:stCondLst>
                              <p:cond delay="3500"/>
                            </p:stCondLst>
                            <p:childTnLst>
                              <p:par>
                                <p:cTn id="39" presetID="3" presetClass="entr" presetSubtype="1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linds(horizont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99"/>
                                        </p:tgtEl>
                                        <p:attrNameLst>
                                          <p:attrName>style.visibility</p:attrName>
                                        </p:attrNameLst>
                                      </p:cBhvr>
                                      <p:to>
                                        <p:strVal val="visible"/>
                                      </p:to>
                                    </p:set>
                                    <p:animEffect transition="in" filter="blinds(horizontal)">
                                      <p:cBhvr>
                                        <p:cTn id="46" dur="500"/>
                                        <p:tgtEl>
                                          <p:spTgt spid="99"/>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blinds(horizontal)">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84"/>
                                        </p:tgtEl>
                                        <p:attrNameLst>
                                          <p:attrName>style.visibility</p:attrName>
                                        </p:attrNameLst>
                                      </p:cBhvr>
                                      <p:to>
                                        <p:strVal val="visible"/>
                                      </p:to>
                                    </p:set>
                                    <p:animEffect transition="in" filter="blinds(horizontal)">
                                      <p:cBhvr>
                                        <p:cTn id="56" dur="500"/>
                                        <p:tgtEl>
                                          <p:spTgt spid="84"/>
                                        </p:tgtEl>
                                      </p:cBhvr>
                                    </p:animEffect>
                                  </p:childTnLst>
                                </p:cTn>
                              </p:par>
                              <p:par>
                                <p:cTn id="57" presetID="3" presetClass="entr" presetSubtype="10" fill="hold" nodeType="withEffect">
                                  <p:stCondLst>
                                    <p:cond delay="0"/>
                                  </p:stCondLst>
                                  <p:childTnLst>
                                    <p:set>
                                      <p:cBhvr>
                                        <p:cTn id="58" dur="1" fill="hold">
                                          <p:stCondLst>
                                            <p:cond delay="0"/>
                                          </p:stCondLst>
                                        </p:cTn>
                                        <p:tgtEl>
                                          <p:spTgt spid="87"/>
                                        </p:tgtEl>
                                        <p:attrNameLst>
                                          <p:attrName>style.visibility</p:attrName>
                                        </p:attrNameLst>
                                      </p:cBhvr>
                                      <p:to>
                                        <p:strVal val="visible"/>
                                      </p:to>
                                    </p:set>
                                    <p:animEffect transition="in" filter="blinds(horizontal)">
                                      <p:cBhvr>
                                        <p:cTn id="59" dur="500"/>
                                        <p:tgtEl>
                                          <p:spTgt spid="87"/>
                                        </p:tgtEl>
                                      </p:cBhvr>
                                    </p:animEffect>
                                  </p:childTnLst>
                                </p:cTn>
                              </p:par>
                              <p:par>
                                <p:cTn id="60" presetID="3" presetClass="entr" presetSubtype="10" fill="hold" nodeType="with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blinds(horizontal)">
                                      <p:cBhvr>
                                        <p:cTn id="62" dur="500"/>
                                        <p:tgtEl>
                                          <p:spTgt spid="90"/>
                                        </p:tgtEl>
                                      </p:cBhvr>
                                    </p:animEffect>
                                  </p:childTnLst>
                                </p:cTn>
                              </p:par>
                              <p:par>
                                <p:cTn id="63" presetID="3" presetClass="entr" presetSubtype="10" fill="hold" nodeType="withEffect">
                                  <p:stCondLst>
                                    <p:cond delay="0"/>
                                  </p:stCondLst>
                                  <p:childTnLst>
                                    <p:set>
                                      <p:cBhvr>
                                        <p:cTn id="64" dur="1" fill="hold">
                                          <p:stCondLst>
                                            <p:cond delay="0"/>
                                          </p:stCondLst>
                                        </p:cTn>
                                        <p:tgtEl>
                                          <p:spTgt spid="93"/>
                                        </p:tgtEl>
                                        <p:attrNameLst>
                                          <p:attrName>style.visibility</p:attrName>
                                        </p:attrNameLst>
                                      </p:cBhvr>
                                      <p:to>
                                        <p:strVal val="visible"/>
                                      </p:to>
                                    </p:set>
                                    <p:animEffect transition="in" filter="blinds(horizontal)">
                                      <p:cBhvr>
                                        <p:cTn id="65" dur="500"/>
                                        <p:tgtEl>
                                          <p:spTgt spid="93"/>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blinds(horizontal)">
                                      <p:cBhvr>
                                        <p:cTn id="70" dur="500"/>
                                        <p:tgtEl>
                                          <p:spTgt spid="18"/>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blinds(horizontal)">
                                      <p:cBhvr>
                                        <p:cTn id="73" dur="500"/>
                                        <p:tgtEl>
                                          <p:spTgt spid="21"/>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blinds(horizontal)">
                                      <p:cBhvr>
                                        <p:cTn id="76" dur="500"/>
                                        <p:tgtEl>
                                          <p:spTgt spid="20"/>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19"/>
                                        </p:tgtEl>
                                        <p:attrNameLst>
                                          <p:attrName>style.visibility</p:attrName>
                                        </p:attrNameLst>
                                      </p:cBhvr>
                                      <p:to>
                                        <p:strVal val="visible"/>
                                      </p:to>
                                    </p:set>
                                    <p:animEffect transition="in" filter="blinds(horizontal)">
                                      <p:cBhvr>
                                        <p:cTn id="79" dur="500"/>
                                        <p:tgtEl>
                                          <p:spTgt spid="19"/>
                                        </p:tgtEl>
                                      </p:cBhvr>
                                    </p:animEffect>
                                  </p:childTnLst>
                                </p:cTn>
                              </p:par>
                            </p:childTnLst>
                          </p:cTn>
                        </p:par>
                        <p:par>
                          <p:cTn id="80" fill="hold">
                            <p:stCondLst>
                              <p:cond delay="500"/>
                            </p:stCondLst>
                            <p:childTnLst>
                              <p:par>
                                <p:cTn id="81" presetID="3" presetClass="entr" presetSubtype="10" fill="hold" nodeType="after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blinds(horizontal)">
                                      <p:cBhvr>
                                        <p:cTn id="83" dur="500"/>
                                        <p:tgtEl>
                                          <p:spTgt spid="39"/>
                                        </p:tgtEl>
                                      </p:cBhvr>
                                    </p:animEffect>
                                  </p:childTnLst>
                                </p:cTn>
                              </p:par>
                              <p:par>
                                <p:cTn id="84" presetID="3" presetClass="entr" presetSubtype="10"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blinds(horizontal)">
                                      <p:cBhvr>
                                        <p:cTn id="86" dur="500"/>
                                        <p:tgtEl>
                                          <p:spTgt spid="41"/>
                                        </p:tgtEl>
                                      </p:cBhvr>
                                    </p:animEffect>
                                  </p:childTnLst>
                                </p:cTn>
                              </p:par>
                              <p:par>
                                <p:cTn id="87" presetID="3" presetClass="entr" presetSubtype="10" fill="hold" nodeType="withEffect">
                                  <p:stCondLst>
                                    <p:cond delay="0"/>
                                  </p:stCondLst>
                                  <p:childTnLst>
                                    <p:set>
                                      <p:cBhvr>
                                        <p:cTn id="88" dur="1" fill="hold">
                                          <p:stCondLst>
                                            <p:cond delay="0"/>
                                          </p:stCondLst>
                                        </p:cTn>
                                        <p:tgtEl>
                                          <p:spTgt spid="47"/>
                                        </p:tgtEl>
                                        <p:attrNameLst>
                                          <p:attrName>style.visibility</p:attrName>
                                        </p:attrNameLst>
                                      </p:cBhvr>
                                      <p:to>
                                        <p:strVal val="visible"/>
                                      </p:to>
                                    </p:set>
                                    <p:animEffect transition="in" filter="blinds(horizontal)">
                                      <p:cBhvr>
                                        <p:cTn id="89" dur="500"/>
                                        <p:tgtEl>
                                          <p:spTgt spid="47"/>
                                        </p:tgtEl>
                                      </p:cBhvr>
                                    </p:animEffect>
                                  </p:childTnLst>
                                </p:cTn>
                              </p:par>
                              <p:par>
                                <p:cTn id="90" presetID="3" presetClass="entr" presetSubtype="10" fill="hold" nodeType="withEffect">
                                  <p:stCondLst>
                                    <p:cond delay="0"/>
                                  </p:stCondLst>
                                  <p:childTnLst>
                                    <p:set>
                                      <p:cBhvr>
                                        <p:cTn id="91" dur="1" fill="hold">
                                          <p:stCondLst>
                                            <p:cond delay="0"/>
                                          </p:stCondLst>
                                        </p:cTn>
                                        <p:tgtEl>
                                          <p:spTgt spid="51"/>
                                        </p:tgtEl>
                                        <p:attrNameLst>
                                          <p:attrName>style.visibility</p:attrName>
                                        </p:attrNameLst>
                                      </p:cBhvr>
                                      <p:to>
                                        <p:strVal val="visible"/>
                                      </p:to>
                                    </p:set>
                                    <p:animEffect transition="in" filter="blinds(horizontal)">
                                      <p:cBhvr>
                                        <p:cTn id="92" dur="500"/>
                                        <p:tgtEl>
                                          <p:spTgt spid="51"/>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44"/>
                                        </p:tgtEl>
                                        <p:attrNameLst>
                                          <p:attrName>style.visibility</p:attrName>
                                        </p:attrNameLst>
                                      </p:cBhvr>
                                      <p:to>
                                        <p:strVal val="visible"/>
                                      </p:to>
                                    </p:set>
                                    <p:animEffect transition="in" filter="blinds(horizontal)">
                                      <p:cBhvr>
                                        <p:cTn id="97" dur="500"/>
                                        <p:tgtEl>
                                          <p:spTgt spid="44"/>
                                        </p:tgtEl>
                                      </p:cBhvr>
                                    </p:animEffect>
                                  </p:childTnLst>
                                </p:cTn>
                              </p:par>
                              <p:par>
                                <p:cTn id="98" presetID="3" presetClass="entr" presetSubtype="10" fill="hold" nodeType="withEffect">
                                  <p:stCondLst>
                                    <p:cond delay="0"/>
                                  </p:stCondLst>
                                  <p:childTnLst>
                                    <p:set>
                                      <p:cBhvr>
                                        <p:cTn id="99" dur="1" fill="hold">
                                          <p:stCondLst>
                                            <p:cond delay="0"/>
                                          </p:stCondLst>
                                        </p:cTn>
                                        <p:tgtEl>
                                          <p:spTgt spid="55"/>
                                        </p:tgtEl>
                                        <p:attrNameLst>
                                          <p:attrName>style.visibility</p:attrName>
                                        </p:attrNameLst>
                                      </p:cBhvr>
                                      <p:to>
                                        <p:strVal val="visible"/>
                                      </p:to>
                                    </p:set>
                                    <p:animEffect transition="in" filter="blinds(horizontal)">
                                      <p:cBhvr>
                                        <p:cTn id="100" dur="500"/>
                                        <p:tgtEl>
                                          <p:spTgt spid="55"/>
                                        </p:tgtEl>
                                      </p:cBhvr>
                                    </p:animEffect>
                                  </p:childTnLst>
                                </p:cTn>
                              </p:par>
                              <p:par>
                                <p:cTn id="101" presetID="3" presetClass="entr" presetSubtype="10" fill="hold" nodeType="with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blinds(horizontal)">
                                      <p:cBhvr>
                                        <p:cTn id="103" dur="500"/>
                                        <p:tgtEl>
                                          <p:spTgt spid="58"/>
                                        </p:tgtEl>
                                      </p:cBhvr>
                                    </p:animEffect>
                                  </p:childTnLst>
                                </p:cTn>
                              </p:par>
                              <p:par>
                                <p:cTn id="104" presetID="3" presetClass="entr" presetSubtype="10" fill="hold" nodeType="with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blinds(horizontal)">
                                      <p:cBhvr>
                                        <p:cTn id="106" dur="500"/>
                                        <p:tgtEl>
                                          <p:spTgt spid="61"/>
                                        </p:tgtEl>
                                      </p:cBhvr>
                                    </p:animEffect>
                                  </p:childTnLst>
                                </p:cTn>
                              </p:par>
                            </p:childTnLst>
                          </p:cTn>
                        </p:par>
                        <p:par>
                          <p:cTn id="107" fill="hold">
                            <p:stCondLst>
                              <p:cond delay="500"/>
                            </p:stCondLst>
                            <p:childTnLst>
                              <p:par>
                                <p:cTn id="108" presetID="3" presetClass="entr" presetSubtype="10" fill="hold" grpId="0" nodeType="afterEffect">
                                  <p:stCondLst>
                                    <p:cond delay="0"/>
                                  </p:stCondLst>
                                  <p:childTnLst>
                                    <p:set>
                                      <p:cBhvr>
                                        <p:cTn id="109" dur="1" fill="hold">
                                          <p:stCondLst>
                                            <p:cond delay="0"/>
                                          </p:stCondLst>
                                        </p:cTn>
                                        <p:tgtEl>
                                          <p:spTgt spid="24"/>
                                        </p:tgtEl>
                                        <p:attrNameLst>
                                          <p:attrName>style.visibility</p:attrName>
                                        </p:attrNameLst>
                                      </p:cBhvr>
                                      <p:to>
                                        <p:strVal val="visible"/>
                                      </p:to>
                                    </p:set>
                                    <p:animEffect transition="in" filter="blinds(horizontal)">
                                      <p:cBhvr>
                                        <p:cTn id="110" dur="500"/>
                                        <p:tgtEl>
                                          <p:spTgt spid="24"/>
                                        </p:tgtEl>
                                      </p:cBhvr>
                                    </p:animEffect>
                                  </p:childTnLst>
                                </p:cTn>
                              </p:par>
                            </p:childTnLst>
                          </p:cTn>
                        </p:par>
                        <p:par>
                          <p:cTn id="111" fill="hold">
                            <p:stCondLst>
                              <p:cond delay="1000"/>
                            </p:stCondLst>
                            <p:childTnLst>
                              <p:par>
                                <p:cTn id="112" presetID="3" presetClass="entr" presetSubtype="10" fill="hold" grpId="0" nodeType="after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blinds(horizontal)">
                                      <p:cBhvr>
                                        <p:cTn id="114" dur="500"/>
                                        <p:tgtEl>
                                          <p:spTgt spid="27"/>
                                        </p:tgtEl>
                                      </p:cBhvr>
                                    </p:animEffect>
                                  </p:childTnLst>
                                </p:cTn>
                              </p:par>
                            </p:childTnLst>
                          </p:cTn>
                        </p:par>
                        <p:par>
                          <p:cTn id="115" fill="hold">
                            <p:stCondLst>
                              <p:cond delay="1500"/>
                            </p:stCondLst>
                            <p:childTnLst>
                              <p:par>
                                <p:cTn id="116" presetID="3" presetClass="entr" presetSubtype="10" fill="hold" grpId="0" nodeType="afterEffect">
                                  <p:stCondLst>
                                    <p:cond delay="0"/>
                                  </p:stCondLst>
                                  <p:childTnLst>
                                    <p:set>
                                      <p:cBhvr>
                                        <p:cTn id="117" dur="1" fill="hold">
                                          <p:stCondLst>
                                            <p:cond delay="0"/>
                                          </p:stCondLst>
                                        </p:cTn>
                                        <p:tgtEl>
                                          <p:spTgt spid="26"/>
                                        </p:tgtEl>
                                        <p:attrNameLst>
                                          <p:attrName>style.visibility</p:attrName>
                                        </p:attrNameLst>
                                      </p:cBhvr>
                                      <p:to>
                                        <p:strVal val="visible"/>
                                      </p:to>
                                    </p:set>
                                    <p:animEffect transition="in" filter="blinds(horizontal)">
                                      <p:cBhvr>
                                        <p:cTn id="118" dur="500"/>
                                        <p:tgtEl>
                                          <p:spTgt spid="26"/>
                                        </p:tgtEl>
                                      </p:cBhvr>
                                    </p:animEffect>
                                  </p:childTnLst>
                                </p:cTn>
                              </p:par>
                            </p:childTnLst>
                          </p:cTn>
                        </p:par>
                        <p:par>
                          <p:cTn id="119" fill="hold">
                            <p:stCondLst>
                              <p:cond delay="2000"/>
                            </p:stCondLst>
                            <p:childTnLst>
                              <p:par>
                                <p:cTn id="120" presetID="3" presetClass="entr" presetSubtype="10" fill="hold" grpId="0" nodeType="afterEffect">
                                  <p:stCondLst>
                                    <p:cond delay="0"/>
                                  </p:stCondLst>
                                  <p:childTnLst>
                                    <p:set>
                                      <p:cBhvr>
                                        <p:cTn id="121" dur="1" fill="hold">
                                          <p:stCondLst>
                                            <p:cond delay="0"/>
                                          </p:stCondLst>
                                        </p:cTn>
                                        <p:tgtEl>
                                          <p:spTgt spid="25"/>
                                        </p:tgtEl>
                                        <p:attrNameLst>
                                          <p:attrName>style.visibility</p:attrName>
                                        </p:attrNameLst>
                                      </p:cBhvr>
                                      <p:to>
                                        <p:strVal val="visible"/>
                                      </p:to>
                                    </p:set>
                                    <p:animEffect transition="in" filter="blinds(horizontal)">
                                      <p:cBhvr>
                                        <p:cTn id="122" dur="500"/>
                                        <p:tgtEl>
                                          <p:spTgt spid="2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64"/>
                                        </p:tgtEl>
                                        <p:attrNameLst>
                                          <p:attrName>style.visibility</p:attrName>
                                        </p:attrNameLst>
                                      </p:cBhvr>
                                      <p:to>
                                        <p:strVal val="visible"/>
                                      </p:to>
                                    </p:set>
                                    <p:animEffect transition="in" filter="blinds(horizontal)">
                                      <p:cBhvr>
                                        <p:cTn id="127" dur="500"/>
                                        <p:tgtEl>
                                          <p:spTgt spid="64"/>
                                        </p:tgtEl>
                                      </p:cBhvr>
                                    </p:animEffect>
                                  </p:childTnLst>
                                </p:cTn>
                              </p:par>
                              <p:par>
                                <p:cTn id="128" presetID="3" presetClass="entr" presetSubtype="10" fill="hold" nodeType="withEffect">
                                  <p:stCondLst>
                                    <p:cond delay="0"/>
                                  </p:stCondLst>
                                  <p:childTnLst>
                                    <p:set>
                                      <p:cBhvr>
                                        <p:cTn id="129" dur="1" fill="hold">
                                          <p:stCondLst>
                                            <p:cond delay="0"/>
                                          </p:stCondLst>
                                        </p:cTn>
                                        <p:tgtEl>
                                          <p:spTgt spid="67"/>
                                        </p:tgtEl>
                                        <p:attrNameLst>
                                          <p:attrName>style.visibility</p:attrName>
                                        </p:attrNameLst>
                                      </p:cBhvr>
                                      <p:to>
                                        <p:strVal val="visible"/>
                                      </p:to>
                                    </p:set>
                                    <p:animEffect transition="in" filter="blinds(horizontal)">
                                      <p:cBhvr>
                                        <p:cTn id="130" dur="500"/>
                                        <p:tgtEl>
                                          <p:spTgt spid="67"/>
                                        </p:tgtEl>
                                      </p:cBhvr>
                                    </p:animEffect>
                                  </p:childTnLst>
                                </p:cTn>
                              </p:par>
                              <p:par>
                                <p:cTn id="131" presetID="3" presetClass="entr" presetSubtype="10" fill="hold" nodeType="withEffect">
                                  <p:stCondLst>
                                    <p:cond delay="0"/>
                                  </p:stCondLst>
                                  <p:childTnLst>
                                    <p:set>
                                      <p:cBhvr>
                                        <p:cTn id="132" dur="1" fill="hold">
                                          <p:stCondLst>
                                            <p:cond delay="0"/>
                                          </p:stCondLst>
                                        </p:cTn>
                                        <p:tgtEl>
                                          <p:spTgt spid="70"/>
                                        </p:tgtEl>
                                        <p:attrNameLst>
                                          <p:attrName>style.visibility</p:attrName>
                                        </p:attrNameLst>
                                      </p:cBhvr>
                                      <p:to>
                                        <p:strVal val="visible"/>
                                      </p:to>
                                    </p:set>
                                    <p:animEffect transition="in" filter="blinds(horizontal)">
                                      <p:cBhvr>
                                        <p:cTn id="133" dur="500"/>
                                        <p:tgtEl>
                                          <p:spTgt spid="70"/>
                                        </p:tgtEl>
                                      </p:cBhvr>
                                    </p:animEffect>
                                  </p:childTnLst>
                                </p:cTn>
                              </p:par>
                              <p:par>
                                <p:cTn id="134" presetID="3" presetClass="entr" presetSubtype="10" fill="hold" nodeType="withEffect">
                                  <p:stCondLst>
                                    <p:cond delay="0"/>
                                  </p:stCondLst>
                                  <p:childTnLst>
                                    <p:set>
                                      <p:cBhvr>
                                        <p:cTn id="135" dur="1" fill="hold">
                                          <p:stCondLst>
                                            <p:cond delay="0"/>
                                          </p:stCondLst>
                                        </p:cTn>
                                        <p:tgtEl>
                                          <p:spTgt spid="73"/>
                                        </p:tgtEl>
                                        <p:attrNameLst>
                                          <p:attrName>style.visibility</p:attrName>
                                        </p:attrNameLst>
                                      </p:cBhvr>
                                      <p:to>
                                        <p:strVal val="visible"/>
                                      </p:to>
                                    </p:set>
                                    <p:animEffect transition="in" filter="blinds(horizontal)">
                                      <p:cBhvr>
                                        <p:cTn id="136" dur="500"/>
                                        <p:tgtEl>
                                          <p:spTgt spid="73"/>
                                        </p:tgtEl>
                                      </p:cBhvr>
                                    </p:animEffect>
                                  </p:childTnLst>
                                </p:cTn>
                              </p:par>
                            </p:childTnLst>
                          </p:cTn>
                        </p:par>
                        <p:par>
                          <p:cTn id="137" fill="hold">
                            <p:stCondLst>
                              <p:cond delay="500"/>
                            </p:stCondLst>
                            <p:childTnLst>
                              <p:par>
                                <p:cTn id="138" presetID="3" presetClass="entr" presetSubtype="10" fill="hold" grpId="0" nodeType="afterEffect">
                                  <p:stCondLst>
                                    <p:cond delay="0"/>
                                  </p:stCondLst>
                                  <p:childTnLst>
                                    <p:set>
                                      <p:cBhvr>
                                        <p:cTn id="139" dur="1" fill="hold">
                                          <p:stCondLst>
                                            <p:cond delay="0"/>
                                          </p:stCondLst>
                                        </p:cTn>
                                        <p:tgtEl>
                                          <p:spTgt spid="28"/>
                                        </p:tgtEl>
                                        <p:attrNameLst>
                                          <p:attrName>style.visibility</p:attrName>
                                        </p:attrNameLst>
                                      </p:cBhvr>
                                      <p:to>
                                        <p:strVal val="visible"/>
                                      </p:to>
                                    </p:set>
                                    <p:animEffect transition="in" filter="blinds(horizontal)">
                                      <p:cBhvr>
                                        <p:cTn id="140" dur="500"/>
                                        <p:tgtEl>
                                          <p:spTgt spid="28"/>
                                        </p:tgtEl>
                                      </p:cBhvr>
                                    </p:animEffect>
                                  </p:childTnLst>
                                </p:cTn>
                              </p:par>
                            </p:childTnLst>
                          </p:cTn>
                        </p:par>
                      </p:childTnLst>
                    </p:cTn>
                  </p:par>
                  <p:par>
                    <p:cTn id="141" fill="hold">
                      <p:stCondLst>
                        <p:cond delay="indefinite"/>
                      </p:stCondLst>
                      <p:childTnLst>
                        <p:par>
                          <p:cTn id="142" fill="hold">
                            <p:stCondLst>
                              <p:cond delay="0"/>
                            </p:stCondLst>
                            <p:childTnLst>
                              <p:par>
                                <p:cTn id="143" presetID="3" presetClass="entr" presetSubtype="10" fill="hold" nodeType="clickEffect">
                                  <p:stCondLst>
                                    <p:cond delay="0"/>
                                  </p:stCondLst>
                                  <p:childTnLst>
                                    <p:set>
                                      <p:cBhvr>
                                        <p:cTn id="144" dur="1" fill="hold">
                                          <p:stCondLst>
                                            <p:cond delay="0"/>
                                          </p:stCondLst>
                                        </p:cTn>
                                        <p:tgtEl>
                                          <p:spTgt spid="107"/>
                                        </p:tgtEl>
                                        <p:attrNameLst>
                                          <p:attrName>style.visibility</p:attrName>
                                        </p:attrNameLst>
                                      </p:cBhvr>
                                      <p:to>
                                        <p:strVal val="visible"/>
                                      </p:to>
                                    </p:set>
                                    <p:animEffect transition="in" filter="blinds(horizontal)">
                                      <p:cBhvr>
                                        <p:cTn id="145" dur="500"/>
                                        <p:tgtEl>
                                          <p:spTgt spid="107"/>
                                        </p:tgtEl>
                                      </p:cBhvr>
                                    </p:animEffect>
                                  </p:childTnLst>
                                </p:cTn>
                              </p:par>
                              <p:par>
                                <p:cTn id="146" presetID="3" presetClass="entr" presetSubtype="10" fill="hold" nodeType="withEffect">
                                  <p:stCondLst>
                                    <p:cond delay="0"/>
                                  </p:stCondLst>
                                  <p:childTnLst>
                                    <p:set>
                                      <p:cBhvr>
                                        <p:cTn id="147" dur="1" fill="hold">
                                          <p:stCondLst>
                                            <p:cond delay="0"/>
                                          </p:stCondLst>
                                        </p:cTn>
                                        <p:tgtEl>
                                          <p:spTgt spid="106"/>
                                        </p:tgtEl>
                                        <p:attrNameLst>
                                          <p:attrName>style.visibility</p:attrName>
                                        </p:attrNameLst>
                                      </p:cBhvr>
                                      <p:to>
                                        <p:strVal val="visible"/>
                                      </p:to>
                                    </p:set>
                                    <p:animEffect transition="in" filter="blinds(horizontal)">
                                      <p:cBhvr>
                                        <p:cTn id="148" dur="500"/>
                                        <p:tgtEl>
                                          <p:spTgt spid="106"/>
                                        </p:tgtEl>
                                      </p:cBhvr>
                                    </p:animEffect>
                                  </p:childTnLst>
                                </p:cTn>
                              </p:par>
                              <p:par>
                                <p:cTn id="149" presetID="3" presetClass="entr" presetSubtype="10" fill="hold" nodeType="withEffect">
                                  <p:stCondLst>
                                    <p:cond delay="0"/>
                                  </p:stCondLst>
                                  <p:childTnLst>
                                    <p:set>
                                      <p:cBhvr>
                                        <p:cTn id="150" dur="1" fill="hold">
                                          <p:stCondLst>
                                            <p:cond delay="0"/>
                                          </p:stCondLst>
                                        </p:cTn>
                                        <p:tgtEl>
                                          <p:spTgt spid="116"/>
                                        </p:tgtEl>
                                        <p:attrNameLst>
                                          <p:attrName>style.visibility</p:attrName>
                                        </p:attrNameLst>
                                      </p:cBhvr>
                                      <p:to>
                                        <p:strVal val="visible"/>
                                      </p:to>
                                    </p:set>
                                    <p:animEffect transition="in" filter="blinds(horizontal)">
                                      <p:cBhvr>
                                        <p:cTn id="151" dur="500"/>
                                        <p:tgtEl>
                                          <p:spTgt spid="116"/>
                                        </p:tgtEl>
                                      </p:cBhvr>
                                    </p:animEffect>
                                  </p:childTnLst>
                                </p:cTn>
                              </p:par>
                            </p:childTnLst>
                          </p:cTn>
                        </p:par>
                        <p:par>
                          <p:cTn id="152" fill="hold">
                            <p:stCondLst>
                              <p:cond delay="500"/>
                            </p:stCondLst>
                            <p:childTnLst>
                              <p:par>
                                <p:cTn id="153" presetID="3" presetClass="entr" presetSubtype="10" fill="hold" grpId="0" nodeType="afterEffect">
                                  <p:stCondLst>
                                    <p:cond delay="0"/>
                                  </p:stCondLst>
                                  <p:childTnLst>
                                    <p:set>
                                      <p:cBhvr>
                                        <p:cTn id="154" dur="1" fill="hold">
                                          <p:stCondLst>
                                            <p:cond delay="0"/>
                                          </p:stCondLst>
                                        </p:cTn>
                                        <p:tgtEl>
                                          <p:spTgt spid="29"/>
                                        </p:tgtEl>
                                        <p:attrNameLst>
                                          <p:attrName>style.visibility</p:attrName>
                                        </p:attrNameLst>
                                      </p:cBhvr>
                                      <p:to>
                                        <p:strVal val="visible"/>
                                      </p:to>
                                    </p:set>
                                    <p:animEffect transition="in" filter="blinds(horizontal)">
                                      <p:cBhvr>
                                        <p:cTn id="155" dur="500"/>
                                        <p:tgtEl>
                                          <p:spTgt spid="29"/>
                                        </p:tgtEl>
                                      </p:cBhvr>
                                    </p:animEffect>
                                  </p:childTnLst>
                                </p:cTn>
                              </p:par>
                            </p:childTnLst>
                          </p:cTn>
                        </p:par>
                        <p:par>
                          <p:cTn id="156" fill="hold">
                            <p:stCondLst>
                              <p:cond delay="1000"/>
                            </p:stCondLst>
                            <p:childTnLst>
                              <p:par>
                                <p:cTn id="157" presetID="3" presetClass="entr" presetSubtype="10" fill="hold" nodeType="afterEffect">
                                  <p:stCondLst>
                                    <p:cond delay="0"/>
                                  </p:stCondLst>
                                  <p:childTnLst>
                                    <p:set>
                                      <p:cBhvr>
                                        <p:cTn id="158" dur="1" fill="hold">
                                          <p:stCondLst>
                                            <p:cond delay="0"/>
                                          </p:stCondLst>
                                        </p:cTn>
                                        <p:tgtEl>
                                          <p:spTgt spid="96"/>
                                        </p:tgtEl>
                                        <p:attrNameLst>
                                          <p:attrName>style.visibility</p:attrName>
                                        </p:attrNameLst>
                                      </p:cBhvr>
                                      <p:to>
                                        <p:strVal val="visible"/>
                                      </p:to>
                                    </p:set>
                                    <p:animEffect transition="in" filter="blinds(horizontal)">
                                      <p:cBhvr>
                                        <p:cTn id="159" dur="500"/>
                                        <p:tgtEl>
                                          <p:spTgt spid="96"/>
                                        </p:tgtEl>
                                      </p:cBhvr>
                                    </p:animEffect>
                                  </p:childTnLst>
                                </p:cTn>
                              </p:par>
                            </p:childTnLst>
                          </p:cTn>
                        </p:par>
                        <p:par>
                          <p:cTn id="160" fill="hold">
                            <p:stCondLst>
                              <p:cond delay="1500"/>
                            </p:stCondLst>
                            <p:childTnLst>
                              <p:par>
                                <p:cTn id="161" presetID="3" presetClass="entr" presetSubtype="10" fill="hold" nodeType="afterEffect">
                                  <p:stCondLst>
                                    <p:cond delay="0"/>
                                  </p:stCondLst>
                                  <p:childTnLst>
                                    <p:set>
                                      <p:cBhvr>
                                        <p:cTn id="162" dur="1" fill="hold">
                                          <p:stCondLst>
                                            <p:cond delay="0"/>
                                          </p:stCondLst>
                                        </p:cTn>
                                        <p:tgtEl>
                                          <p:spTgt spid="102"/>
                                        </p:tgtEl>
                                        <p:attrNameLst>
                                          <p:attrName>style.visibility</p:attrName>
                                        </p:attrNameLst>
                                      </p:cBhvr>
                                      <p:to>
                                        <p:strVal val="visible"/>
                                      </p:to>
                                    </p:set>
                                    <p:animEffect transition="in" filter="blinds(horizontal)">
                                      <p:cBhvr>
                                        <p:cTn id="163" dur="500"/>
                                        <p:tgtEl>
                                          <p:spTgt spid="102"/>
                                        </p:tgtEl>
                                      </p:cBhvr>
                                    </p:animEffect>
                                  </p:childTnLst>
                                </p:cTn>
                              </p:par>
                            </p:childTnLst>
                          </p:cTn>
                        </p:par>
                        <p:par>
                          <p:cTn id="164" fill="hold">
                            <p:stCondLst>
                              <p:cond delay="2000"/>
                            </p:stCondLst>
                            <p:childTnLst>
                              <p:par>
                                <p:cTn id="165" presetID="3" presetClass="entr" presetSubtype="10" fill="hold" grpId="0" nodeType="afterEffect">
                                  <p:stCondLst>
                                    <p:cond delay="0"/>
                                  </p:stCondLst>
                                  <p:childTnLst>
                                    <p:set>
                                      <p:cBhvr>
                                        <p:cTn id="166" dur="1" fill="hold">
                                          <p:stCondLst>
                                            <p:cond delay="0"/>
                                          </p:stCondLst>
                                        </p:cTn>
                                        <p:tgtEl>
                                          <p:spTgt spid="30"/>
                                        </p:tgtEl>
                                        <p:attrNameLst>
                                          <p:attrName>style.visibility</p:attrName>
                                        </p:attrNameLst>
                                      </p:cBhvr>
                                      <p:to>
                                        <p:strVal val="visible"/>
                                      </p:to>
                                    </p:set>
                                    <p:animEffect transition="in" filter="blinds(horizontal)">
                                      <p:cBhvr>
                                        <p:cTn id="167" dur="500"/>
                                        <p:tgtEl>
                                          <p:spTgt spid="30"/>
                                        </p:tgtEl>
                                      </p:cBhvr>
                                    </p:animEffect>
                                  </p:childTnLst>
                                </p:cTn>
                              </p:par>
                            </p:childTnLst>
                          </p:cTn>
                        </p:par>
                        <p:par>
                          <p:cTn id="168" fill="hold">
                            <p:stCondLst>
                              <p:cond delay="2500"/>
                            </p:stCondLst>
                            <p:childTnLst>
                              <p:par>
                                <p:cTn id="169" presetID="3" presetClass="entr" presetSubtype="10" fill="hold" nodeType="afterEffect">
                                  <p:stCondLst>
                                    <p:cond delay="0"/>
                                  </p:stCondLst>
                                  <p:childTnLst>
                                    <p:set>
                                      <p:cBhvr>
                                        <p:cTn id="170" dur="1" fill="hold">
                                          <p:stCondLst>
                                            <p:cond delay="0"/>
                                          </p:stCondLst>
                                        </p:cTn>
                                        <p:tgtEl>
                                          <p:spTgt spid="119"/>
                                        </p:tgtEl>
                                        <p:attrNameLst>
                                          <p:attrName>style.visibility</p:attrName>
                                        </p:attrNameLst>
                                      </p:cBhvr>
                                      <p:to>
                                        <p:strVal val="visible"/>
                                      </p:to>
                                    </p:set>
                                    <p:animEffect transition="in" filter="blinds(horizontal)">
                                      <p:cBhvr>
                                        <p:cTn id="171"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4" grpId="0" animBg="1"/>
      <p:bldP spid="35" grpId="0" animBg="1"/>
      <p:bldP spid="36" grpId="0" animBg="1"/>
    </p:bldLst>
  </p:timing>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Verdana"/>
        <a:ea typeface="微软雅黑"/>
        <a:cs typeface=""/>
      </a:majorFont>
      <a:minorFont>
        <a:latin typeface="Verdana"/>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itchFamily="34" charset="0"/>
          <a:buNone/>
          <a:tabLst/>
          <a:defRPr kumimoji="0" lang="zh-CN" sz="2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itchFamily="34" charset="0"/>
          <a:buNone/>
          <a:tabLst/>
          <a:defRPr kumimoji="0" lang="zh-CN" sz="2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1545</TotalTime>
  <Pages>0</Pages>
  <Words>1913</Words>
  <Characters>0</Characters>
  <Application>Microsoft Office PowerPoint</Application>
  <DocSecurity>0</DocSecurity>
  <PresentationFormat>全屏显示(16:9)</PresentationFormat>
  <Lines>0</Lines>
  <Paragraphs>328</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宋体</vt:lpstr>
      <vt:lpstr>Verdana</vt:lpstr>
      <vt:lpstr>微软雅黑</vt:lpstr>
      <vt:lpstr>Wingdings</vt:lpstr>
      <vt:lpstr>Calibri</vt:lpstr>
      <vt:lpstr>굴림</vt:lpstr>
      <vt:lpstr>Malgun Gothic</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VS80I</dc:title>
  <dc:creator>McAfee</dc:creator>
  <cp:lastModifiedBy>Administrator</cp:lastModifiedBy>
  <cp:revision>779</cp:revision>
  <dcterms:created xsi:type="dcterms:W3CDTF">2003-09-23T15:45:00Z</dcterms:created>
  <dcterms:modified xsi:type="dcterms:W3CDTF">2016-09-23T10:32:48Z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2052-9.1.0.5184</vt:lpwstr>
  </property>
</Properties>
</file>